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7"/>
  </p:notesMasterIdLst>
  <p:sldIdLst>
    <p:sldId id="256" r:id="rId5"/>
    <p:sldId id="260" r:id="rId6"/>
    <p:sldId id="385" r:id="rId7"/>
    <p:sldId id="386" r:id="rId8"/>
    <p:sldId id="387" r:id="rId9"/>
    <p:sldId id="388" r:id="rId10"/>
    <p:sldId id="266" r:id="rId11"/>
    <p:sldId id="383" r:id="rId12"/>
    <p:sldId id="269" r:id="rId13"/>
    <p:sldId id="289" r:id="rId14"/>
    <p:sldId id="270" r:id="rId15"/>
    <p:sldId id="384" r:id="rId16"/>
    <p:sldId id="357" r:id="rId17"/>
    <p:sldId id="281" r:id="rId18"/>
    <p:sldId id="268" r:id="rId19"/>
    <p:sldId id="360" r:id="rId20"/>
    <p:sldId id="361" r:id="rId21"/>
    <p:sldId id="282" r:id="rId22"/>
    <p:sldId id="365" r:id="rId23"/>
    <p:sldId id="369" r:id="rId24"/>
    <p:sldId id="370" r:id="rId25"/>
    <p:sldId id="371" r:id="rId26"/>
    <p:sldId id="368" r:id="rId27"/>
    <p:sldId id="373" r:id="rId28"/>
    <p:sldId id="372" r:id="rId29"/>
    <p:sldId id="379" r:id="rId30"/>
    <p:sldId id="382" r:id="rId31"/>
    <p:sldId id="381" r:id="rId32"/>
    <p:sldId id="366" r:id="rId33"/>
    <p:sldId id="374" r:id="rId34"/>
    <p:sldId id="375" r:id="rId35"/>
    <p:sldId id="376" r:id="rId36"/>
  </p:sldIdLst>
  <p:sldSz cx="9144000" cy="6858000" type="screen4x3"/>
  <p:notesSz cx="7053263" cy="9080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2555" autoAdjust="0"/>
  </p:normalViewPr>
  <p:slideViewPr>
    <p:cSldViewPr>
      <p:cViewPr varScale="1">
        <p:scale>
          <a:sx n="105" d="100"/>
          <a:sy n="105" d="100"/>
        </p:scale>
        <p:origin x="1998" y="114"/>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80" d="100"/>
        <a:sy n="80" d="100"/>
      </p:scale>
      <p:origin x="0" y="3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540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995217" y="0"/>
            <a:ext cx="3056414" cy="454025"/>
          </a:xfrm>
          <a:prstGeom prst="rect">
            <a:avLst/>
          </a:prstGeom>
        </p:spPr>
        <p:txBody>
          <a:bodyPr vert="horz" lIns="91440" tIns="45720" rIns="91440" bIns="45720" rtlCol="0"/>
          <a:lstStyle>
            <a:lvl1pPr algn="r">
              <a:defRPr sz="1200"/>
            </a:lvl1pPr>
          </a:lstStyle>
          <a:p>
            <a:pPr>
              <a:defRPr/>
            </a:pPr>
            <a:fld id="{69A3BAC6-BF2F-424B-8B2A-F363DE46D3C3}" type="datetimeFigureOut">
              <a:rPr lang="en-US"/>
              <a:pPr>
                <a:defRPr/>
              </a:pPr>
              <a:t>6/28/2022</a:t>
            </a:fld>
            <a:endParaRPr lang="en-GB"/>
          </a:p>
        </p:txBody>
      </p:sp>
      <p:sp>
        <p:nvSpPr>
          <p:cNvPr id="4" name="Slide Image Placeholder 3"/>
          <p:cNvSpPr>
            <a:spLocks noGrp="1" noRot="1" noChangeAspect="1"/>
          </p:cNvSpPr>
          <p:nvPr>
            <p:ph type="sldImg" idx="2"/>
          </p:nvPr>
        </p:nvSpPr>
        <p:spPr>
          <a:xfrm>
            <a:off x="1257300" y="681038"/>
            <a:ext cx="4540250" cy="34051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5327" y="4313238"/>
            <a:ext cx="5642610" cy="4086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24899"/>
            <a:ext cx="3056414" cy="45402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995217" y="8624899"/>
            <a:ext cx="3056414" cy="454025"/>
          </a:xfrm>
          <a:prstGeom prst="rect">
            <a:avLst/>
          </a:prstGeom>
        </p:spPr>
        <p:txBody>
          <a:bodyPr vert="horz" lIns="91440" tIns="45720" rIns="91440" bIns="45720" rtlCol="0" anchor="b"/>
          <a:lstStyle>
            <a:lvl1pPr algn="r">
              <a:defRPr sz="1200"/>
            </a:lvl1pPr>
          </a:lstStyle>
          <a:p>
            <a:pPr>
              <a:defRPr/>
            </a:pPr>
            <a:fld id="{A57E6624-6121-46DD-806A-149638027017}" type="slidenum">
              <a:rPr lang="en-GB"/>
              <a:pPr>
                <a:defRPr/>
              </a:pPr>
              <a:t>‹#›</a:t>
            </a:fld>
            <a:endParaRPr lang="en-GB"/>
          </a:p>
        </p:txBody>
      </p:sp>
    </p:spTree>
    <p:extLst>
      <p:ext uri="{BB962C8B-B14F-4D97-AF65-F5344CB8AC3E}">
        <p14:creationId xmlns:p14="http://schemas.microsoft.com/office/powerpoint/2010/main" val="3782742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hyperlink" Target="https://www.deviantart.com/misteraibo/art/Vector-Book-Cover-293115601" TargetMode="External"/><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6E19-33D8-41DF-8D5A-4AD726CE963F}"/>
              </a:ext>
            </a:extLst>
          </p:cNvPr>
          <p:cNvSpPr>
            <a:spLocks noGrp="1"/>
          </p:cNvSpPr>
          <p:nvPr>
            <p:ph type="title"/>
          </p:nvPr>
        </p:nvSpPr>
        <p:spPr>
          <a:xfrm>
            <a:off x="628650" y="2293679"/>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4791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actice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80E2D-E1B1-4459-965B-F78D5B301094}"/>
              </a:ext>
            </a:extLst>
          </p:cNvPr>
          <p:cNvSpPr>
            <a:spLocks noGrp="1"/>
          </p:cNvSpPr>
          <p:nvPr>
            <p:ph sz="half" idx="1"/>
          </p:nvPr>
        </p:nvSpPr>
        <p:spPr>
          <a:xfrm>
            <a:off x="113110" y="1207362"/>
            <a:ext cx="4408318" cy="5530788"/>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CFC357E4-D35D-4044-BA97-A0798C50874A}"/>
              </a:ext>
            </a:extLst>
          </p:cNvPr>
          <p:cNvSpPr>
            <a:spLocks noGrp="1"/>
          </p:cNvSpPr>
          <p:nvPr>
            <p:ph sz="half" idx="2"/>
          </p:nvPr>
        </p:nvSpPr>
        <p:spPr>
          <a:xfrm>
            <a:off x="4629150" y="1207363"/>
            <a:ext cx="4408317" cy="5530787"/>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3">
            <a:extLst>
              <a:ext uri="{FF2B5EF4-FFF2-40B4-BE49-F238E27FC236}">
                <a16:creationId xmlns:a16="http://schemas.microsoft.com/office/drawing/2014/main" id="{90AB5998-64A6-41D5-8FAF-568AF9D9CA1E}"/>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5" name="Picture Placeholder 4">
            <a:extLst>
              <a:ext uri="{FF2B5EF4-FFF2-40B4-BE49-F238E27FC236}">
                <a16:creationId xmlns:a16="http://schemas.microsoft.com/office/drawing/2014/main" id="{05BF0892-9E79-4415-B2DD-05044F1C5247}"/>
              </a:ext>
            </a:extLst>
          </p:cNvPr>
          <p:cNvSpPr>
            <a:spLocks noGrp="1"/>
          </p:cNvSpPr>
          <p:nvPr>
            <p:ph type="pic" sz="quarter" idx="14"/>
          </p:nvPr>
        </p:nvSpPr>
        <p:spPr>
          <a:xfrm>
            <a:off x="46271" y="271117"/>
            <a:ext cx="1794272" cy="81597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7" name="Picture Placeholder 6">
            <a:extLst>
              <a:ext uri="{FF2B5EF4-FFF2-40B4-BE49-F238E27FC236}">
                <a16:creationId xmlns:a16="http://schemas.microsoft.com/office/drawing/2014/main" id="{BE3FEC44-0591-4066-B580-CBC09F89ACE9}"/>
              </a:ext>
            </a:extLst>
          </p:cNvPr>
          <p:cNvSpPr>
            <a:spLocks noGrp="1"/>
          </p:cNvSpPr>
          <p:nvPr>
            <p:ph type="pic" sz="quarter" idx="15"/>
          </p:nvPr>
        </p:nvSpPr>
        <p:spPr>
          <a:xfrm>
            <a:off x="8429625" y="119064"/>
            <a:ext cx="608410" cy="815975"/>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10" name="Oval 9">
            <a:extLst>
              <a:ext uri="{FF2B5EF4-FFF2-40B4-BE49-F238E27FC236}">
                <a16:creationId xmlns:a16="http://schemas.microsoft.com/office/drawing/2014/main" id="{2CD96C1A-62FA-4128-8AED-4336A32FF547}"/>
              </a:ext>
            </a:extLst>
          </p:cNvPr>
          <p:cNvSpPr/>
          <p:nvPr/>
        </p:nvSpPr>
        <p:spPr>
          <a:xfrm>
            <a:off x="2014923" y="338146"/>
            <a:ext cx="455122" cy="6159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1"/>
                </a:solidFill>
              </a:rPr>
              <a:t>P</a:t>
            </a:r>
          </a:p>
        </p:txBody>
      </p:sp>
      <p:pic>
        <p:nvPicPr>
          <p:cNvPr id="8" name="Picture 7">
            <a:extLst>
              <a:ext uri="{FF2B5EF4-FFF2-40B4-BE49-F238E27FC236}">
                <a16:creationId xmlns:a16="http://schemas.microsoft.com/office/drawing/2014/main" id="{F393975A-5DB7-4242-9916-FD829FAFF44B}"/>
              </a:ext>
            </a:extLst>
          </p:cNvPr>
          <p:cNvPicPr>
            <a:picLocks noChangeAspect="1"/>
          </p:cNvPicPr>
          <p:nvPr/>
        </p:nvPicPr>
        <p:blipFill rotWithShape="1">
          <a:blip r:embed="rId4">
            <a:extLst>
              <a:ext uri="{28A0092B-C50C-407E-A947-70E740481C1C}">
                <a14:useLocalDpi xmlns:a14="http://schemas.microsoft.com/office/drawing/2010/main" val="0"/>
              </a:ext>
            </a:extLst>
          </a:blip>
          <a:srcRect l="32795" t="37818" r="35641" b="54396"/>
          <a:stretch/>
        </p:blipFill>
        <p:spPr>
          <a:xfrm>
            <a:off x="2644425" y="147601"/>
            <a:ext cx="3920552" cy="725235"/>
          </a:xfrm>
          <a:prstGeom prst="rect">
            <a:avLst/>
          </a:prstGeom>
        </p:spPr>
      </p:pic>
      <p:cxnSp>
        <p:nvCxnSpPr>
          <p:cNvPr id="12" name="Straight Connector 11">
            <a:extLst>
              <a:ext uri="{FF2B5EF4-FFF2-40B4-BE49-F238E27FC236}">
                <a16:creationId xmlns:a16="http://schemas.microsoft.com/office/drawing/2014/main" id="{9E95FB65-0D7A-4B31-BF31-F3D9CD05F4E7}"/>
              </a:ext>
            </a:extLst>
          </p:cNvPr>
          <p:cNvCxnSpPr/>
          <p:nvPr/>
        </p:nvCxnSpPr>
        <p:spPr>
          <a:xfrm>
            <a:off x="2793077" y="872836"/>
            <a:ext cx="37719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64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flect Knowledge Chec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80E2D-E1B1-4459-965B-F78D5B301094}"/>
              </a:ext>
            </a:extLst>
          </p:cNvPr>
          <p:cNvSpPr>
            <a:spLocks noGrp="1"/>
          </p:cNvSpPr>
          <p:nvPr>
            <p:ph sz="half" idx="1"/>
          </p:nvPr>
        </p:nvSpPr>
        <p:spPr>
          <a:xfrm>
            <a:off x="106533" y="1207363"/>
            <a:ext cx="4408318" cy="5530788"/>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C357E4-D35D-4044-BA97-A0798C50874A}"/>
              </a:ext>
            </a:extLst>
          </p:cNvPr>
          <p:cNvSpPr>
            <a:spLocks noGrp="1"/>
          </p:cNvSpPr>
          <p:nvPr>
            <p:ph sz="half" idx="2"/>
          </p:nvPr>
        </p:nvSpPr>
        <p:spPr>
          <a:xfrm>
            <a:off x="4629150" y="1207363"/>
            <a:ext cx="4408317" cy="5530787"/>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3">
            <a:extLst>
              <a:ext uri="{FF2B5EF4-FFF2-40B4-BE49-F238E27FC236}">
                <a16:creationId xmlns:a16="http://schemas.microsoft.com/office/drawing/2014/main" id="{90AB5998-64A6-41D5-8FAF-568AF9D9CA1E}"/>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5" name="Picture Placeholder 4">
            <a:extLst>
              <a:ext uri="{FF2B5EF4-FFF2-40B4-BE49-F238E27FC236}">
                <a16:creationId xmlns:a16="http://schemas.microsoft.com/office/drawing/2014/main" id="{05BF0892-9E79-4415-B2DD-05044F1C5247}"/>
              </a:ext>
            </a:extLst>
          </p:cNvPr>
          <p:cNvSpPr>
            <a:spLocks noGrp="1"/>
          </p:cNvSpPr>
          <p:nvPr>
            <p:ph type="pic" sz="quarter" idx="14"/>
          </p:nvPr>
        </p:nvSpPr>
        <p:spPr>
          <a:xfrm>
            <a:off x="46435" y="185739"/>
            <a:ext cx="1794272" cy="81597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7" name="Picture Placeholder 6">
            <a:extLst>
              <a:ext uri="{FF2B5EF4-FFF2-40B4-BE49-F238E27FC236}">
                <a16:creationId xmlns:a16="http://schemas.microsoft.com/office/drawing/2014/main" id="{BE3FEC44-0591-4066-B580-CBC09F89ACE9}"/>
              </a:ext>
            </a:extLst>
          </p:cNvPr>
          <p:cNvSpPr>
            <a:spLocks noGrp="1"/>
          </p:cNvSpPr>
          <p:nvPr>
            <p:ph type="pic" sz="quarter" idx="15"/>
          </p:nvPr>
        </p:nvSpPr>
        <p:spPr>
          <a:xfrm>
            <a:off x="8429625" y="119064"/>
            <a:ext cx="608410" cy="815975"/>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pic>
        <p:nvPicPr>
          <p:cNvPr id="10" name="Picture 9">
            <a:extLst>
              <a:ext uri="{FF2B5EF4-FFF2-40B4-BE49-F238E27FC236}">
                <a16:creationId xmlns:a16="http://schemas.microsoft.com/office/drawing/2014/main" id="{C7B834CB-BBB7-48D7-9709-E4875BA35BC8}"/>
              </a:ext>
            </a:extLst>
          </p:cNvPr>
          <p:cNvPicPr>
            <a:picLocks noChangeAspect="1"/>
          </p:cNvPicPr>
          <p:nvPr/>
        </p:nvPicPr>
        <p:blipFill rotWithShape="1">
          <a:blip r:embed="rId4">
            <a:extLst>
              <a:ext uri="{28A0092B-C50C-407E-A947-70E740481C1C}">
                <a14:useLocalDpi xmlns:a14="http://schemas.microsoft.com/office/drawing/2010/main" val="0"/>
              </a:ext>
            </a:extLst>
          </a:blip>
          <a:srcRect l="36340" t="46303" r="41091" b="47273"/>
          <a:stretch/>
        </p:blipFill>
        <p:spPr>
          <a:xfrm>
            <a:off x="2603850" y="241286"/>
            <a:ext cx="3822000" cy="815975"/>
          </a:xfrm>
          <a:prstGeom prst="rect">
            <a:avLst/>
          </a:prstGeom>
        </p:spPr>
      </p:pic>
      <p:cxnSp>
        <p:nvCxnSpPr>
          <p:cNvPr id="14" name="Straight Connector 13">
            <a:extLst>
              <a:ext uri="{FF2B5EF4-FFF2-40B4-BE49-F238E27FC236}">
                <a16:creationId xmlns:a16="http://schemas.microsoft.com/office/drawing/2014/main" id="{2DEABE39-6400-4F6B-AFAB-2CC7C7C7DB46}"/>
              </a:ext>
            </a:extLst>
          </p:cNvPr>
          <p:cNvCxnSpPr/>
          <p:nvPr/>
        </p:nvCxnSpPr>
        <p:spPr>
          <a:xfrm>
            <a:off x="2743200" y="935038"/>
            <a:ext cx="37719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4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ctivate Exam ques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34876-53DD-48AB-A6B4-830C204672C1}"/>
              </a:ext>
            </a:extLst>
          </p:cNvPr>
          <p:cNvSpPr>
            <a:spLocks noGrp="1"/>
          </p:cNvSpPr>
          <p:nvPr>
            <p:ph idx="1"/>
          </p:nvPr>
        </p:nvSpPr>
        <p:spPr>
          <a:xfrm>
            <a:off x="4313519" y="1225119"/>
            <a:ext cx="4629150" cy="53994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EF4C035A-D08A-4AD3-AFD2-C89C0BE67804}"/>
              </a:ext>
            </a:extLst>
          </p:cNvPr>
          <p:cNvSpPr>
            <a:spLocks noGrp="1"/>
          </p:cNvSpPr>
          <p:nvPr>
            <p:ph type="body" sz="half" idx="2"/>
          </p:nvPr>
        </p:nvSpPr>
        <p:spPr>
          <a:xfrm>
            <a:off x="270296" y="3098307"/>
            <a:ext cx="3944378" cy="352622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88964F88-5E3B-4AF5-8904-D9AB6E97867F}"/>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6" name="Picture Placeholder 5">
            <a:extLst>
              <a:ext uri="{FF2B5EF4-FFF2-40B4-BE49-F238E27FC236}">
                <a16:creationId xmlns:a16="http://schemas.microsoft.com/office/drawing/2014/main" id="{EFC217C3-1CBA-4DEA-836B-F2A0B7B4D801}"/>
              </a:ext>
            </a:extLst>
          </p:cNvPr>
          <p:cNvSpPr>
            <a:spLocks noGrp="1"/>
          </p:cNvSpPr>
          <p:nvPr>
            <p:ph type="pic" sz="quarter" idx="14"/>
          </p:nvPr>
        </p:nvSpPr>
        <p:spPr>
          <a:xfrm>
            <a:off x="53579" y="159799"/>
            <a:ext cx="1877615" cy="84191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7" name="Title 6">
            <a:extLst>
              <a:ext uri="{FF2B5EF4-FFF2-40B4-BE49-F238E27FC236}">
                <a16:creationId xmlns:a16="http://schemas.microsoft.com/office/drawing/2014/main" id="{7C638929-B9E1-4A6B-8BF5-48B483CF9272}"/>
              </a:ext>
            </a:extLst>
          </p:cNvPr>
          <p:cNvSpPr>
            <a:spLocks noGrp="1"/>
          </p:cNvSpPr>
          <p:nvPr>
            <p:ph type="title"/>
          </p:nvPr>
        </p:nvSpPr>
        <p:spPr>
          <a:xfrm>
            <a:off x="270296" y="1225118"/>
            <a:ext cx="3944378" cy="1782356"/>
          </a:xfrm>
          <a:prstGeom prst="rect">
            <a:avLst/>
          </a:prstGeom>
        </p:spPr>
        <p:txBody>
          <a:bodyPr/>
          <a:lstStyle>
            <a:lvl1pPr>
              <a:defRPr sz="2400"/>
            </a:lvl1pPr>
          </a:lstStyle>
          <a:p>
            <a:r>
              <a:rPr lang="en-US"/>
              <a:t>Click to edit Master title style</a:t>
            </a:r>
            <a:endParaRPr lang="en-GB" dirty="0"/>
          </a:p>
        </p:txBody>
      </p:sp>
      <p:sp>
        <p:nvSpPr>
          <p:cNvPr id="17" name="Picture Placeholder 16">
            <a:extLst>
              <a:ext uri="{FF2B5EF4-FFF2-40B4-BE49-F238E27FC236}">
                <a16:creationId xmlns:a16="http://schemas.microsoft.com/office/drawing/2014/main" id="{95A8C603-885D-4243-96AD-4E0022AEABE1}"/>
              </a:ext>
            </a:extLst>
          </p:cNvPr>
          <p:cNvSpPr>
            <a:spLocks noGrp="1"/>
          </p:cNvSpPr>
          <p:nvPr>
            <p:ph type="pic" sz="quarter" idx="15"/>
          </p:nvPr>
        </p:nvSpPr>
        <p:spPr>
          <a:xfrm>
            <a:off x="8323371" y="123555"/>
            <a:ext cx="685800" cy="914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pic>
        <p:nvPicPr>
          <p:cNvPr id="9" name="Picture 8">
            <a:extLst>
              <a:ext uri="{FF2B5EF4-FFF2-40B4-BE49-F238E27FC236}">
                <a16:creationId xmlns:a16="http://schemas.microsoft.com/office/drawing/2014/main" id="{B8A63983-0182-4F07-AA11-716CB4E6BFB7}"/>
              </a:ext>
            </a:extLst>
          </p:cNvPr>
          <p:cNvPicPr>
            <a:picLocks noChangeAspect="1"/>
          </p:cNvPicPr>
          <p:nvPr/>
        </p:nvPicPr>
        <p:blipFill rotWithShape="1">
          <a:blip r:embed="rId4">
            <a:extLst>
              <a:ext uri="{28A0092B-C50C-407E-A947-70E740481C1C}">
                <a14:useLocalDpi xmlns:a14="http://schemas.microsoft.com/office/drawing/2010/main" val="0"/>
              </a:ext>
            </a:extLst>
          </a:blip>
          <a:srcRect l="35591" t="34303" r="48727" b="57576"/>
          <a:stretch/>
        </p:blipFill>
        <p:spPr>
          <a:xfrm>
            <a:off x="2853139" y="-221562"/>
            <a:ext cx="3282665" cy="1275007"/>
          </a:xfrm>
          <a:prstGeom prst="rect">
            <a:avLst/>
          </a:prstGeom>
        </p:spPr>
      </p:pic>
      <p:cxnSp>
        <p:nvCxnSpPr>
          <p:cNvPr id="14" name="Straight Connector 13">
            <a:extLst>
              <a:ext uri="{FF2B5EF4-FFF2-40B4-BE49-F238E27FC236}">
                <a16:creationId xmlns:a16="http://schemas.microsoft.com/office/drawing/2014/main" id="{752A5677-73AE-4A4D-BDD5-C3763DFB617D}"/>
              </a:ext>
            </a:extLst>
          </p:cNvPr>
          <p:cNvCxnSpPr>
            <a:cxnSpLocks/>
          </p:cNvCxnSpPr>
          <p:nvPr/>
        </p:nvCxnSpPr>
        <p:spPr>
          <a:xfrm>
            <a:off x="3104804" y="759257"/>
            <a:ext cx="27307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37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acher Model I d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34876-53DD-48AB-A6B4-830C204672C1}"/>
              </a:ext>
            </a:extLst>
          </p:cNvPr>
          <p:cNvSpPr>
            <a:spLocks noGrp="1"/>
          </p:cNvSpPr>
          <p:nvPr>
            <p:ph idx="1"/>
          </p:nvPr>
        </p:nvSpPr>
        <p:spPr>
          <a:xfrm>
            <a:off x="4313519" y="1225119"/>
            <a:ext cx="4629150" cy="53994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EF4C035A-D08A-4AD3-AFD2-C89C0BE67804}"/>
              </a:ext>
            </a:extLst>
          </p:cNvPr>
          <p:cNvSpPr>
            <a:spLocks noGrp="1"/>
          </p:cNvSpPr>
          <p:nvPr>
            <p:ph type="body" sz="half" idx="2"/>
          </p:nvPr>
        </p:nvSpPr>
        <p:spPr>
          <a:xfrm>
            <a:off x="270296" y="3098307"/>
            <a:ext cx="3944378" cy="352622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88964F88-5E3B-4AF5-8904-D9AB6E97867F}"/>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6" name="Picture Placeholder 5">
            <a:extLst>
              <a:ext uri="{FF2B5EF4-FFF2-40B4-BE49-F238E27FC236}">
                <a16:creationId xmlns:a16="http://schemas.microsoft.com/office/drawing/2014/main" id="{EFC217C3-1CBA-4DEA-836B-F2A0B7B4D801}"/>
              </a:ext>
            </a:extLst>
          </p:cNvPr>
          <p:cNvSpPr>
            <a:spLocks noGrp="1"/>
          </p:cNvSpPr>
          <p:nvPr>
            <p:ph type="pic" sz="quarter" idx="14"/>
          </p:nvPr>
        </p:nvSpPr>
        <p:spPr>
          <a:xfrm>
            <a:off x="54769" y="213969"/>
            <a:ext cx="1877615" cy="84191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7" name="Title 6">
            <a:extLst>
              <a:ext uri="{FF2B5EF4-FFF2-40B4-BE49-F238E27FC236}">
                <a16:creationId xmlns:a16="http://schemas.microsoft.com/office/drawing/2014/main" id="{7C638929-B9E1-4A6B-8BF5-48B483CF9272}"/>
              </a:ext>
            </a:extLst>
          </p:cNvPr>
          <p:cNvSpPr>
            <a:spLocks noGrp="1"/>
          </p:cNvSpPr>
          <p:nvPr>
            <p:ph type="title"/>
          </p:nvPr>
        </p:nvSpPr>
        <p:spPr>
          <a:xfrm>
            <a:off x="270296" y="1225118"/>
            <a:ext cx="3944378" cy="1782356"/>
          </a:xfrm>
          <a:prstGeom prst="rect">
            <a:avLst/>
          </a:prstGeom>
        </p:spPr>
        <p:txBody>
          <a:bodyPr/>
          <a:lstStyle>
            <a:lvl1pPr>
              <a:defRPr sz="2400"/>
            </a:lvl1pPr>
          </a:lstStyle>
          <a:p>
            <a:r>
              <a:rPr lang="en-US"/>
              <a:t>Click to edit Master title style</a:t>
            </a:r>
            <a:endParaRPr lang="en-GB" dirty="0"/>
          </a:p>
        </p:txBody>
      </p:sp>
      <p:sp>
        <p:nvSpPr>
          <p:cNvPr id="17" name="Picture Placeholder 16">
            <a:extLst>
              <a:ext uri="{FF2B5EF4-FFF2-40B4-BE49-F238E27FC236}">
                <a16:creationId xmlns:a16="http://schemas.microsoft.com/office/drawing/2014/main" id="{95A8C603-885D-4243-96AD-4E0022AEABE1}"/>
              </a:ext>
            </a:extLst>
          </p:cNvPr>
          <p:cNvSpPr>
            <a:spLocks noGrp="1"/>
          </p:cNvSpPr>
          <p:nvPr>
            <p:ph type="pic" sz="quarter" idx="15"/>
          </p:nvPr>
        </p:nvSpPr>
        <p:spPr>
          <a:xfrm>
            <a:off x="8323371" y="123555"/>
            <a:ext cx="685800" cy="914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pic>
        <p:nvPicPr>
          <p:cNvPr id="5" name="Picture 4">
            <a:extLst>
              <a:ext uri="{FF2B5EF4-FFF2-40B4-BE49-F238E27FC236}">
                <a16:creationId xmlns:a16="http://schemas.microsoft.com/office/drawing/2014/main" id="{D1E959B6-8169-4A6D-86BF-3CE903CD00CB}"/>
              </a:ext>
            </a:extLst>
          </p:cNvPr>
          <p:cNvPicPr>
            <a:picLocks noChangeAspect="1"/>
          </p:cNvPicPr>
          <p:nvPr/>
        </p:nvPicPr>
        <p:blipFill rotWithShape="1">
          <a:blip r:embed="rId4">
            <a:extLst>
              <a:ext uri="{28A0092B-C50C-407E-A947-70E740481C1C}">
                <a14:useLocalDpi xmlns:a14="http://schemas.microsoft.com/office/drawing/2010/main" val="0"/>
              </a:ext>
            </a:extLst>
          </a:blip>
          <a:srcRect l="34636" t="28849" r="47909" b="65091"/>
          <a:stretch/>
        </p:blipFill>
        <p:spPr>
          <a:xfrm>
            <a:off x="6727327" y="6150"/>
            <a:ext cx="1596044" cy="415637"/>
          </a:xfrm>
          <a:prstGeom prst="rect">
            <a:avLst/>
          </a:prstGeom>
        </p:spPr>
      </p:pic>
      <p:pic>
        <p:nvPicPr>
          <p:cNvPr id="8" name="Picture 7">
            <a:extLst>
              <a:ext uri="{FF2B5EF4-FFF2-40B4-BE49-F238E27FC236}">
                <a16:creationId xmlns:a16="http://schemas.microsoft.com/office/drawing/2014/main" id="{BD24AB80-723C-4F8C-932C-7F5FC67DDC5F}"/>
              </a:ext>
            </a:extLst>
          </p:cNvPr>
          <p:cNvPicPr>
            <a:picLocks noChangeAspect="1"/>
          </p:cNvPicPr>
          <p:nvPr/>
        </p:nvPicPr>
        <p:blipFill rotWithShape="1">
          <a:blip r:embed="rId5"/>
          <a:srcRect l="31227" t="16848" r="64341" b="78182"/>
          <a:stretch/>
        </p:blipFill>
        <p:spPr>
          <a:xfrm>
            <a:off x="3805907" y="170271"/>
            <a:ext cx="1015223" cy="853832"/>
          </a:xfrm>
          <a:prstGeom prst="rect">
            <a:avLst/>
          </a:prstGeom>
        </p:spPr>
      </p:pic>
      <p:cxnSp>
        <p:nvCxnSpPr>
          <p:cNvPr id="14" name="Straight Connector 13">
            <a:extLst>
              <a:ext uri="{FF2B5EF4-FFF2-40B4-BE49-F238E27FC236}">
                <a16:creationId xmlns:a16="http://schemas.microsoft.com/office/drawing/2014/main" id="{6F8413EC-C0A3-4AD7-9FD4-B3C47CA22208}"/>
              </a:ext>
            </a:extLst>
          </p:cNvPr>
          <p:cNvCxnSpPr>
            <a:cxnSpLocks/>
          </p:cNvCxnSpPr>
          <p:nvPr/>
        </p:nvCxnSpPr>
        <p:spPr>
          <a:xfrm>
            <a:off x="3927763" y="872836"/>
            <a:ext cx="8416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15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e d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34876-53DD-48AB-A6B4-830C204672C1}"/>
              </a:ext>
            </a:extLst>
          </p:cNvPr>
          <p:cNvSpPr>
            <a:spLocks noGrp="1"/>
          </p:cNvSpPr>
          <p:nvPr>
            <p:ph idx="1"/>
          </p:nvPr>
        </p:nvSpPr>
        <p:spPr>
          <a:xfrm>
            <a:off x="4313519" y="1225119"/>
            <a:ext cx="4629150" cy="53994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EF4C035A-D08A-4AD3-AFD2-C89C0BE67804}"/>
              </a:ext>
            </a:extLst>
          </p:cNvPr>
          <p:cNvSpPr>
            <a:spLocks noGrp="1"/>
          </p:cNvSpPr>
          <p:nvPr>
            <p:ph type="body" sz="half" idx="2"/>
          </p:nvPr>
        </p:nvSpPr>
        <p:spPr>
          <a:xfrm>
            <a:off x="270296" y="3098307"/>
            <a:ext cx="3944378" cy="352622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88964F88-5E3B-4AF5-8904-D9AB6E97867F}"/>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6" name="Picture Placeholder 5">
            <a:extLst>
              <a:ext uri="{FF2B5EF4-FFF2-40B4-BE49-F238E27FC236}">
                <a16:creationId xmlns:a16="http://schemas.microsoft.com/office/drawing/2014/main" id="{EFC217C3-1CBA-4DEA-836B-F2A0B7B4D801}"/>
              </a:ext>
            </a:extLst>
          </p:cNvPr>
          <p:cNvSpPr>
            <a:spLocks noGrp="1"/>
          </p:cNvSpPr>
          <p:nvPr>
            <p:ph type="pic" sz="quarter" idx="14"/>
          </p:nvPr>
        </p:nvSpPr>
        <p:spPr>
          <a:xfrm>
            <a:off x="54769" y="213969"/>
            <a:ext cx="1877615" cy="84191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7" name="Title 6">
            <a:extLst>
              <a:ext uri="{FF2B5EF4-FFF2-40B4-BE49-F238E27FC236}">
                <a16:creationId xmlns:a16="http://schemas.microsoft.com/office/drawing/2014/main" id="{7C638929-B9E1-4A6B-8BF5-48B483CF9272}"/>
              </a:ext>
            </a:extLst>
          </p:cNvPr>
          <p:cNvSpPr>
            <a:spLocks noGrp="1"/>
          </p:cNvSpPr>
          <p:nvPr>
            <p:ph type="title"/>
          </p:nvPr>
        </p:nvSpPr>
        <p:spPr>
          <a:xfrm>
            <a:off x="270296" y="1225118"/>
            <a:ext cx="3944378" cy="1782356"/>
          </a:xfrm>
          <a:prstGeom prst="rect">
            <a:avLst/>
          </a:prstGeom>
        </p:spPr>
        <p:txBody>
          <a:bodyPr/>
          <a:lstStyle>
            <a:lvl1pPr>
              <a:defRPr sz="2400"/>
            </a:lvl1pPr>
          </a:lstStyle>
          <a:p>
            <a:r>
              <a:rPr lang="en-US"/>
              <a:t>Click to edit Master title style</a:t>
            </a:r>
            <a:endParaRPr lang="en-GB" dirty="0"/>
          </a:p>
        </p:txBody>
      </p:sp>
      <p:sp>
        <p:nvSpPr>
          <p:cNvPr id="17" name="Picture Placeholder 16">
            <a:extLst>
              <a:ext uri="{FF2B5EF4-FFF2-40B4-BE49-F238E27FC236}">
                <a16:creationId xmlns:a16="http://schemas.microsoft.com/office/drawing/2014/main" id="{95A8C603-885D-4243-96AD-4E0022AEABE1}"/>
              </a:ext>
            </a:extLst>
          </p:cNvPr>
          <p:cNvSpPr>
            <a:spLocks noGrp="1"/>
          </p:cNvSpPr>
          <p:nvPr>
            <p:ph type="pic" sz="quarter" idx="15"/>
          </p:nvPr>
        </p:nvSpPr>
        <p:spPr>
          <a:xfrm>
            <a:off x="8323371" y="123555"/>
            <a:ext cx="685800" cy="914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pic>
        <p:nvPicPr>
          <p:cNvPr id="2" name="Picture 1">
            <a:extLst>
              <a:ext uri="{FF2B5EF4-FFF2-40B4-BE49-F238E27FC236}">
                <a16:creationId xmlns:a16="http://schemas.microsoft.com/office/drawing/2014/main" id="{01B918F8-32DD-4840-99CC-8E0EE77C3C3B}"/>
              </a:ext>
            </a:extLst>
          </p:cNvPr>
          <p:cNvPicPr>
            <a:picLocks noChangeAspect="1"/>
          </p:cNvPicPr>
          <p:nvPr/>
        </p:nvPicPr>
        <p:blipFill rotWithShape="1">
          <a:blip r:embed="rId4"/>
          <a:srcRect l="34022" t="36849" r="53908" b="57939"/>
          <a:stretch/>
        </p:blipFill>
        <p:spPr>
          <a:xfrm>
            <a:off x="7164743" y="35244"/>
            <a:ext cx="1103636" cy="357448"/>
          </a:xfrm>
          <a:prstGeom prst="rect">
            <a:avLst/>
          </a:prstGeom>
        </p:spPr>
      </p:pic>
      <p:pic>
        <p:nvPicPr>
          <p:cNvPr id="8" name="Picture 7">
            <a:extLst>
              <a:ext uri="{FF2B5EF4-FFF2-40B4-BE49-F238E27FC236}">
                <a16:creationId xmlns:a16="http://schemas.microsoft.com/office/drawing/2014/main" id="{BFA565BE-BD74-4EC2-BC58-F53A00340B9D}"/>
              </a:ext>
            </a:extLst>
          </p:cNvPr>
          <p:cNvPicPr>
            <a:picLocks noChangeAspect="1"/>
          </p:cNvPicPr>
          <p:nvPr/>
        </p:nvPicPr>
        <p:blipFill rotWithShape="1">
          <a:blip r:embed="rId5"/>
          <a:srcRect l="35795" t="24485" r="56091" b="68848"/>
          <a:stretch/>
        </p:blipFill>
        <p:spPr>
          <a:xfrm>
            <a:off x="3535060" y="83451"/>
            <a:ext cx="1614675" cy="995041"/>
          </a:xfrm>
          <a:prstGeom prst="rect">
            <a:avLst/>
          </a:prstGeom>
        </p:spPr>
      </p:pic>
    </p:spTree>
    <p:extLst>
      <p:ext uri="{BB962C8B-B14F-4D97-AF65-F5344CB8AC3E}">
        <p14:creationId xmlns:p14="http://schemas.microsoft.com/office/powerpoint/2010/main" val="291845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ctise You d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34876-53DD-48AB-A6B4-830C204672C1}"/>
              </a:ext>
            </a:extLst>
          </p:cNvPr>
          <p:cNvSpPr>
            <a:spLocks noGrp="1"/>
          </p:cNvSpPr>
          <p:nvPr>
            <p:ph idx="1"/>
          </p:nvPr>
        </p:nvSpPr>
        <p:spPr>
          <a:xfrm>
            <a:off x="4313519" y="1225119"/>
            <a:ext cx="4629150" cy="53994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EF4C035A-D08A-4AD3-AFD2-C89C0BE67804}"/>
              </a:ext>
            </a:extLst>
          </p:cNvPr>
          <p:cNvSpPr>
            <a:spLocks noGrp="1"/>
          </p:cNvSpPr>
          <p:nvPr>
            <p:ph type="body" sz="half" idx="2"/>
          </p:nvPr>
        </p:nvSpPr>
        <p:spPr>
          <a:xfrm>
            <a:off x="270296" y="3098307"/>
            <a:ext cx="3944378" cy="352622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88964F88-5E3B-4AF5-8904-D9AB6E97867F}"/>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6" name="Picture Placeholder 5">
            <a:extLst>
              <a:ext uri="{FF2B5EF4-FFF2-40B4-BE49-F238E27FC236}">
                <a16:creationId xmlns:a16="http://schemas.microsoft.com/office/drawing/2014/main" id="{EFC217C3-1CBA-4DEA-836B-F2A0B7B4D801}"/>
              </a:ext>
            </a:extLst>
          </p:cNvPr>
          <p:cNvSpPr>
            <a:spLocks noGrp="1"/>
          </p:cNvSpPr>
          <p:nvPr>
            <p:ph type="pic" sz="quarter" idx="14"/>
          </p:nvPr>
        </p:nvSpPr>
        <p:spPr>
          <a:xfrm>
            <a:off x="50821" y="225165"/>
            <a:ext cx="1877615" cy="84191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7" name="Title 6">
            <a:extLst>
              <a:ext uri="{FF2B5EF4-FFF2-40B4-BE49-F238E27FC236}">
                <a16:creationId xmlns:a16="http://schemas.microsoft.com/office/drawing/2014/main" id="{7C638929-B9E1-4A6B-8BF5-48B483CF9272}"/>
              </a:ext>
            </a:extLst>
          </p:cNvPr>
          <p:cNvSpPr>
            <a:spLocks noGrp="1"/>
          </p:cNvSpPr>
          <p:nvPr>
            <p:ph type="title"/>
          </p:nvPr>
        </p:nvSpPr>
        <p:spPr>
          <a:xfrm>
            <a:off x="270296" y="1225118"/>
            <a:ext cx="3944378" cy="1782356"/>
          </a:xfrm>
          <a:prstGeom prst="rect">
            <a:avLst/>
          </a:prstGeom>
        </p:spPr>
        <p:txBody>
          <a:bodyPr/>
          <a:lstStyle>
            <a:lvl1pPr>
              <a:defRPr sz="2400"/>
            </a:lvl1pPr>
          </a:lstStyle>
          <a:p>
            <a:r>
              <a:rPr lang="en-US"/>
              <a:t>Click to edit Master title style</a:t>
            </a:r>
            <a:endParaRPr lang="en-GB" dirty="0"/>
          </a:p>
        </p:txBody>
      </p:sp>
      <p:sp>
        <p:nvSpPr>
          <p:cNvPr id="17" name="Picture Placeholder 16">
            <a:extLst>
              <a:ext uri="{FF2B5EF4-FFF2-40B4-BE49-F238E27FC236}">
                <a16:creationId xmlns:a16="http://schemas.microsoft.com/office/drawing/2014/main" id="{95A8C603-885D-4243-96AD-4E0022AEABE1}"/>
              </a:ext>
            </a:extLst>
          </p:cNvPr>
          <p:cNvSpPr>
            <a:spLocks noGrp="1"/>
          </p:cNvSpPr>
          <p:nvPr>
            <p:ph type="pic" sz="quarter" idx="15"/>
          </p:nvPr>
        </p:nvSpPr>
        <p:spPr>
          <a:xfrm>
            <a:off x="8323371" y="123555"/>
            <a:ext cx="685800" cy="914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2" name="Oval 1">
            <a:extLst>
              <a:ext uri="{FF2B5EF4-FFF2-40B4-BE49-F238E27FC236}">
                <a16:creationId xmlns:a16="http://schemas.microsoft.com/office/drawing/2014/main" id="{F95E9D7E-E70C-4C23-9D8F-A43939A2DC30}"/>
              </a:ext>
            </a:extLst>
          </p:cNvPr>
          <p:cNvSpPr/>
          <p:nvPr/>
        </p:nvSpPr>
        <p:spPr>
          <a:xfrm>
            <a:off x="2014923" y="338146"/>
            <a:ext cx="455122" cy="6159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1"/>
                </a:solidFill>
              </a:rPr>
              <a:t>P</a:t>
            </a:r>
          </a:p>
        </p:txBody>
      </p:sp>
      <p:pic>
        <p:nvPicPr>
          <p:cNvPr id="5" name="Picture 4">
            <a:extLst>
              <a:ext uri="{FF2B5EF4-FFF2-40B4-BE49-F238E27FC236}">
                <a16:creationId xmlns:a16="http://schemas.microsoft.com/office/drawing/2014/main" id="{7ADC217B-5A48-446A-A410-161FCE0A4A15}"/>
              </a:ext>
            </a:extLst>
          </p:cNvPr>
          <p:cNvPicPr>
            <a:picLocks noChangeAspect="1"/>
          </p:cNvPicPr>
          <p:nvPr/>
        </p:nvPicPr>
        <p:blipFill rotWithShape="1">
          <a:blip r:embed="rId4"/>
          <a:srcRect l="35796" t="24364" r="56864" b="69212"/>
          <a:stretch/>
        </p:blipFill>
        <p:spPr>
          <a:xfrm>
            <a:off x="3931114" y="147872"/>
            <a:ext cx="1281772" cy="841301"/>
          </a:xfrm>
          <a:prstGeom prst="rect">
            <a:avLst/>
          </a:prstGeom>
        </p:spPr>
      </p:pic>
      <p:cxnSp>
        <p:nvCxnSpPr>
          <p:cNvPr id="12" name="Straight Connector 11">
            <a:extLst>
              <a:ext uri="{FF2B5EF4-FFF2-40B4-BE49-F238E27FC236}">
                <a16:creationId xmlns:a16="http://schemas.microsoft.com/office/drawing/2014/main" id="{D168E2E5-4919-4039-9779-00CA85A0229A}"/>
              </a:ext>
            </a:extLst>
          </p:cNvPr>
          <p:cNvCxnSpPr>
            <a:cxnSpLocks/>
          </p:cNvCxnSpPr>
          <p:nvPr/>
        </p:nvCxnSpPr>
        <p:spPr>
          <a:xfrm>
            <a:off x="4083627" y="872836"/>
            <a:ext cx="11292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61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flect G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34876-53DD-48AB-A6B4-830C204672C1}"/>
              </a:ext>
            </a:extLst>
          </p:cNvPr>
          <p:cNvSpPr>
            <a:spLocks noGrp="1"/>
          </p:cNvSpPr>
          <p:nvPr>
            <p:ph idx="1"/>
          </p:nvPr>
        </p:nvSpPr>
        <p:spPr>
          <a:xfrm>
            <a:off x="4313519" y="1225119"/>
            <a:ext cx="4629150" cy="53994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EF4C035A-D08A-4AD3-AFD2-C89C0BE67804}"/>
              </a:ext>
            </a:extLst>
          </p:cNvPr>
          <p:cNvSpPr>
            <a:spLocks noGrp="1"/>
          </p:cNvSpPr>
          <p:nvPr>
            <p:ph type="body" sz="half" idx="2"/>
          </p:nvPr>
        </p:nvSpPr>
        <p:spPr>
          <a:xfrm>
            <a:off x="270296" y="3098307"/>
            <a:ext cx="3944378" cy="352622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3" name="Date Placeholder 3">
            <a:extLst>
              <a:ext uri="{FF2B5EF4-FFF2-40B4-BE49-F238E27FC236}">
                <a16:creationId xmlns:a16="http://schemas.microsoft.com/office/drawing/2014/main" id="{88964F88-5E3B-4AF5-8904-D9AB6E97867F}"/>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6" name="Picture Placeholder 5">
            <a:extLst>
              <a:ext uri="{FF2B5EF4-FFF2-40B4-BE49-F238E27FC236}">
                <a16:creationId xmlns:a16="http://schemas.microsoft.com/office/drawing/2014/main" id="{EFC217C3-1CBA-4DEA-836B-F2A0B7B4D801}"/>
              </a:ext>
            </a:extLst>
          </p:cNvPr>
          <p:cNvSpPr>
            <a:spLocks noGrp="1"/>
          </p:cNvSpPr>
          <p:nvPr>
            <p:ph type="pic" sz="quarter" idx="14"/>
          </p:nvPr>
        </p:nvSpPr>
        <p:spPr>
          <a:xfrm>
            <a:off x="50821" y="233472"/>
            <a:ext cx="1877615" cy="84191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7" name="Title 6">
            <a:extLst>
              <a:ext uri="{FF2B5EF4-FFF2-40B4-BE49-F238E27FC236}">
                <a16:creationId xmlns:a16="http://schemas.microsoft.com/office/drawing/2014/main" id="{7C638929-B9E1-4A6B-8BF5-48B483CF9272}"/>
              </a:ext>
            </a:extLst>
          </p:cNvPr>
          <p:cNvSpPr>
            <a:spLocks noGrp="1"/>
          </p:cNvSpPr>
          <p:nvPr>
            <p:ph type="title"/>
          </p:nvPr>
        </p:nvSpPr>
        <p:spPr>
          <a:xfrm>
            <a:off x="270296" y="1225118"/>
            <a:ext cx="3944378" cy="1782356"/>
          </a:xfrm>
          <a:prstGeom prst="rect">
            <a:avLst/>
          </a:prstGeom>
        </p:spPr>
        <p:txBody>
          <a:bodyPr/>
          <a:lstStyle>
            <a:lvl1pPr>
              <a:defRPr sz="2400"/>
            </a:lvl1pPr>
          </a:lstStyle>
          <a:p>
            <a:r>
              <a:rPr lang="en-US"/>
              <a:t>Click to edit Master title style</a:t>
            </a:r>
            <a:endParaRPr lang="en-GB" dirty="0"/>
          </a:p>
        </p:txBody>
      </p:sp>
      <p:sp>
        <p:nvSpPr>
          <p:cNvPr id="17" name="Picture Placeholder 16">
            <a:extLst>
              <a:ext uri="{FF2B5EF4-FFF2-40B4-BE49-F238E27FC236}">
                <a16:creationId xmlns:a16="http://schemas.microsoft.com/office/drawing/2014/main" id="{95A8C603-885D-4243-96AD-4E0022AEABE1}"/>
              </a:ext>
            </a:extLst>
          </p:cNvPr>
          <p:cNvSpPr>
            <a:spLocks noGrp="1"/>
          </p:cNvSpPr>
          <p:nvPr>
            <p:ph type="pic" sz="quarter" idx="15"/>
          </p:nvPr>
        </p:nvSpPr>
        <p:spPr>
          <a:xfrm>
            <a:off x="8323371" y="87313"/>
            <a:ext cx="685800" cy="914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dirty="0"/>
          </a:p>
        </p:txBody>
      </p:sp>
      <p:pic>
        <p:nvPicPr>
          <p:cNvPr id="2" name="Picture 1">
            <a:extLst>
              <a:ext uri="{FF2B5EF4-FFF2-40B4-BE49-F238E27FC236}">
                <a16:creationId xmlns:a16="http://schemas.microsoft.com/office/drawing/2014/main" id="{95EF87E6-A08A-479C-AC44-648E730D24F4}"/>
              </a:ext>
            </a:extLst>
          </p:cNvPr>
          <p:cNvPicPr>
            <a:picLocks noChangeAspect="1"/>
          </p:cNvPicPr>
          <p:nvPr/>
        </p:nvPicPr>
        <p:blipFill rotWithShape="1">
          <a:blip r:embed="rId4"/>
          <a:srcRect l="36273" t="22788" r="49375" b="68848"/>
          <a:stretch/>
        </p:blipFill>
        <p:spPr>
          <a:xfrm>
            <a:off x="3372889" y="-10662"/>
            <a:ext cx="2224966" cy="972433"/>
          </a:xfrm>
          <a:prstGeom prst="rect">
            <a:avLst/>
          </a:prstGeom>
        </p:spPr>
      </p:pic>
      <p:cxnSp>
        <p:nvCxnSpPr>
          <p:cNvPr id="11" name="Straight Connector 10">
            <a:extLst>
              <a:ext uri="{FF2B5EF4-FFF2-40B4-BE49-F238E27FC236}">
                <a16:creationId xmlns:a16="http://schemas.microsoft.com/office/drawing/2014/main" id="{588A39AE-FD5A-4323-A7F3-D6303F7C4365}"/>
              </a:ext>
            </a:extLst>
          </p:cNvPr>
          <p:cNvCxnSpPr>
            <a:cxnSpLocks/>
          </p:cNvCxnSpPr>
          <p:nvPr/>
        </p:nvCxnSpPr>
        <p:spPr>
          <a:xfrm>
            <a:off x="3516283" y="872836"/>
            <a:ext cx="176437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9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rensic Rea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F92D7-352F-4C4B-9590-D67BAD5ED97F}"/>
              </a:ext>
            </a:extLst>
          </p:cNvPr>
          <p:cNvSpPr>
            <a:spLocks noGrp="1"/>
          </p:cNvSpPr>
          <p:nvPr>
            <p:ph idx="1"/>
          </p:nvPr>
        </p:nvSpPr>
        <p:spPr>
          <a:xfrm>
            <a:off x="126507" y="1260737"/>
            <a:ext cx="8912718" cy="544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3">
            <a:extLst>
              <a:ext uri="{FF2B5EF4-FFF2-40B4-BE49-F238E27FC236}">
                <a16:creationId xmlns:a16="http://schemas.microsoft.com/office/drawing/2014/main" id="{482D21A1-D0C1-44E1-87D2-9D3B605AC3E4}"/>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4" name="Picture Placeholder 3">
            <a:extLst>
              <a:ext uri="{FF2B5EF4-FFF2-40B4-BE49-F238E27FC236}">
                <a16:creationId xmlns:a16="http://schemas.microsoft.com/office/drawing/2014/main" id="{29E55413-A1A3-445C-B007-A72405324D22}"/>
              </a:ext>
            </a:extLst>
          </p:cNvPr>
          <p:cNvSpPr>
            <a:spLocks noGrp="1"/>
          </p:cNvSpPr>
          <p:nvPr>
            <p:ph type="pic" sz="quarter" idx="14"/>
          </p:nvPr>
        </p:nvSpPr>
        <p:spPr>
          <a:xfrm>
            <a:off x="115491" y="254477"/>
            <a:ext cx="1748276" cy="84635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6" name="Picture Placeholder 5">
            <a:extLst>
              <a:ext uri="{FF2B5EF4-FFF2-40B4-BE49-F238E27FC236}">
                <a16:creationId xmlns:a16="http://schemas.microsoft.com/office/drawing/2014/main" id="{B84687B1-280B-4015-A329-24D076E11470}"/>
              </a:ext>
            </a:extLst>
          </p:cNvPr>
          <p:cNvSpPr>
            <a:spLocks noGrp="1"/>
          </p:cNvSpPr>
          <p:nvPr>
            <p:ph type="pic" sz="quarter" idx="15"/>
          </p:nvPr>
        </p:nvSpPr>
        <p:spPr>
          <a:xfrm>
            <a:off x="8342710" y="155575"/>
            <a:ext cx="696515" cy="84613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pic>
        <p:nvPicPr>
          <p:cNvPr id="5" name="Picture 4">
            <a:extLst>
              <a:ext uri="{FF2B5EF4-FFF2-40B4-BE49-F238E27FC236}">
                <a16:creationId xmlns:a16="http://schemas.microsoft.com/office/drawing/2014/main" id="{543A7356-D922-4704-A4B1-95E4CEC2F6F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50423" y="239713"/>
            <a:ext cx="585824" cy="781098"/>
          </a:xfrm>
          <a:prstGeom prst="rect">
            <a:avLst/>
          </a:prstGeom>
        </p:spPr>
      </p:pic>
      <p:pic>
        <p:nvPicPr>
          <p:cNvPr id="2" name="Picture 1">
            <a:extLst>
              <a:ext uri="{FF2B5EF4-FFF2-40B4-BE49-F238E27FC236}">
                <a16:creationId xmlns:a16="http://schemas.microsoft.com/office/drawing/2014/main" id="{1E39AFE7-4884-47C1-B64F-42783D7AD3B0}"/>
              </a:ext>
            </a:extLst>
          </p:cNvPr>
          <p:cNvPicPr>
            <a:picLocks noChangeAspect="1"/>
          </p:cNvPicPr>
          <p:nvPr/>
        </p:nvPicPr>
        <p:blipFill rotWithShape="1">
          <a:blip r:embed="rId6"/>
          <a:srcRect l="33818" t="38303" r="47500" b="54061"/>
          <a:stretch/>
        </p:blipFill>
        <p:spPr>
          <a:xfrm>
            <a:off x="3262951" y="86432"/>
            <a:ext cx="2807644" cy="860738"/>
          </a:xfrm>
          <a:prstGeom prst="rect">
            <a:avLst/>
          </a:prstGeom>
        </p:spPr>
      </p:pic>
      <p:cxnSp>
        <p:nvCxnSpPr>
          <p:cNvPr id="10" name="Straight Connector 9">
            <a:extLst>
              <a:ext uri="{FF2B5EF4-FFF2-40B4-BE49-F238E27FC236}">
                <a16:creationId xmlns:a16="http://schemas.microsoft.com/office/drawing/2014/main" id="{25A756F3-1B1E-4852-8C9D-A1005765170C}"/>
              </a:ext>
            </a:extLst>
          </p:cNvPr>
          <p:cNvCxnSpPr>
            <a:cxnSpLocks/>
          </p:cNvCxnSpPr>
          <p:nvPr/>
        </p:nvCxnSpPr>
        <p:spPr>
          <a:xfrm>
            <a:off x="3422766" y="872836"/>
            <a:ext cx="2506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105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mewor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F92D7-352F-4C4B-9590-D67BAD5ED97F}"/>
              </a:ext>
            </a:extLst>
          </p:cNvPr>
          <p:cNvSpPr>
            <a:spLocks noGrp="1"/>
          </p:cNvSpPr>
          <p:nvPr>
            <p:ph idx="1"/>
          </p:nvPr>
        </p:nvSpPr>
        <p:spPr>
          <a:xfrm>
            <a:off x="126507" y="1260737"/>
            <a:ext cx="8912718" cy="544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3">
            <a:extLst>
              <a:ext uri="{FF2B5EF4-FFF2-40B4-BE49-F238E27FC236}">
                <a16:creationId xmlns:a16="http://schemas.microsoft.com/office/drawing/2014/main" id="{482D21A1-D0C1-44E1-87D2-9D3B605AC3E4}"/>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4" name="Picture Placeholder 3">
            <a:extLst>
              <a:ext uri="{FF2B5EF4-FFF2-40B4-BE49-F238E27FC236}">
                <a16:creationId xmlns:a16="http://schemas.microsoft.com/office/drawing/2014/main" id="{29E55413-A1A3-445C-B007-A72405324D22}"/>
              </a:ext>
            </a:extLst>
          </p:cNvPr>
          <p:cNvSpPr>
            <a:spLocks noGrp="1"/>
          </p:cNvSpPr>
          <p:nvPr>
            <p:ph type="pic" sz="quarter" idx="14"/>
          </p:nvPr>
        </p:nvSpPr>
        <p:spPr>
          <a:xfrm>
            <a:off x="115491" y="254477"/>
            <a:ext cx="1748276" cy="84635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6" name="Picture Placeholder 5">
            <a:extLst>
              <a:ext uri="{FF2B5EF4-FFF2-40B4-BE49-F238E27FC236}">
                <a16:creationId xmlns:a16="http://schemas.microsoft.com/office/drawing/2014/main" id="{B84687B1-280B-4015-A329-24D076E11470}"/>
              </a:ext>
            </a:extLst>
          </p:cNvPr>
          <p:cNvSpPr>
            <a:spLocks noGrp="1"/>
          </p:cNvSpPr>
          <p:nvPr>
            <p:ph type="pic" sz="quarter" idx="15"/>
          </p:nvPr>
        </p:nvSpPr>
        <p:spPr>
          <a:xfrm>
            <a:off x="8342710" y="155575"/>
            <a:ext cx="696515" cy="84613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pic>
        <p:nvPicPr>
          <p:cNvPr id="5" name="Picture 4">
            <a:extLst>
              <a:ext uri="{FF2B5EF4-FFF2-40B4-BE49-F238E27FC236}">
                <a16:creationId xmlns:a16="http://schemas.microsoft.com/office/drawing/2014/main" id="{A171BB60-64EE-426A-B735-4038CF1A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438" y="254477"/>
            <a:ext cx="597992" cy="846138"/>
          </a:xfrm>
          <a:prstGeom prst="rect">
            <a:avLst/>
          </a:prstGeom>
        </p:spPr>
      </p:pic>
      <p:pic>
        <p:nvPicPr>
          <p:cNvPr id="2" name="Picture 1">
            <a:extLst>
              <a:ext uri="{FF2B5EF4-FFF2-40B4-BE49-F238E27FC236}">
                <a16:creationId xmlns:a16="http://schemas.microsoft.com/office/drawing/2014/main" id="{55A1A810-14B9-4473-8ABC-3F9E4AAFE22F}"/>
              </a:ext>
            </a:extLst>
          </p:cNvPr>
          <p:cNvPicPr>
            <a:picLocks noChangeAspect="1"/>
          </p:cNvPicPr>
          <p:nvPr/>
        </p:nvPicPr>
        <p:blipFill rotWithShape="1">
          <a:blip r:embed="rId5"/>
          <a:srcRect l="34091" t="37455" r="54454" b="55394"/>
          <a:stretch/>
        </p:blipFill>
        <p:spPr>
          <a:xfrm>
            <a:off x="3622750" y="211633"/>
            <a:ext cx="1898501" cy="888982"/>
          </a:xfrm>
          <a:prstGeom prst="rect">
            <a:avLst/>
          </a:prstGeom>
        </p:spPr>
      </p:pic>
      <p:cxnSp>
        <p:nvCxnSpPr>
          <p:cNvPr id="10" name="Straight Connector 9">
            <a:extLst>
              <a:ext uri="{FF2B5EF4-FFF2-40B4-BE49-F238E27FC236}">
                <a16:creationId xmlns:a16="http://schemas.microsoft.com/office/drawing/2014/main" id="{6181CB37-D33C-4F92-A72C-A64107A4EDD1}"/>
              </a:ext>
            </a:extLst>
          </p:cNvPr>
          <p:cNvCxnSpPr>
            <a:cxnSpLocks/>
          </p:cNvCxnSpPr>
          <p:nvPr/>
        </p:nvCxnSpPr>
        <p:spPr>
          <a:xfrm>
            <a:off x="3828011" y="872836"/>
            <a:ext cx="15461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31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rayer Mod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35CD2F-6B02-4F58-8E32-812F1F547DFB}"/>
              </a:ext>
            </a:extLst>
          </p:cNvPr>
          <p:cNvSpPr>
            <a:spLocks noGrp="1"/>
          </p:cNvSpPr>
          <p:nvPr>
            <p:ph type="body" sz="quarter" idx="11"/>
          </p:nvPr>
        </p:nvSpPr>
        <p:spPr>
          <a:xfrm>
            <a:off x="192881" y="1207294"/>
            <a:ext cx="3174206" cy="2685011"/>
          </a:xfrm>
          <a:ln>
            <a:solidFill>
              <a:schemeClr val="bg1"/>
            </a:solidFill>
          </a:ln>
        </p:spPr>
        <p:txBody>
          <a:bodyPr/>
          <a:lstStyle>
            <a:lvl1pPr marL="0" indent="0">
              <a:buNone/>
              <a:defRPr b="1"/>
            </a:lvl1pPr>
          </a:lstStyle>
          <a:p>
            <a:pPr lvl="0"/>
            <a:r>
              <a:rPr lang="en-US"/>
              <a:t>Click to edit Master text styles</a:t>
            </a:r>
          </a:p>
        </p:txBody>
      </p:sp>
      <p:pic>
        <p:nvPicPr>
          <p:cNvPr id="5" name="Picture 4">
            <a:extLst>
              <a:ext uri="{FF2B5EF4-FFF2-40B4-BE49-F238E27FC236}">
                <a16:creationId xmlns:a16="http://schemas.microsoft.com/office/drawing/2014/main" id="{5D84E020-6616-4D88-904D-F6BF1131290D}"/>
              </a:ext>
            </a:extLst>
          </p:cNvPr>
          <p:cNvPicPr>
            <a:picLocks noChangeAspect="1"/>
          </p:cNvPicPr>
          <p:nvPr/>
        </p:nvPicPr>
        <p:blipFill rotWithShape="1">
          <a:blip r:embed="rId2"/>
          <a:srcRect l="21553" t="62424" r="66515" b="32848"/>
          <a:stretch/>
        </p:blipFill>
        <p:spPr>
          <a:xfrm>
            <a:off x="202232" y="4067918"/>
            <a:ext cx="1481096" cy="440099"/>
          </a:xfrm>
          <a:prstGeom prst="rect">
            <a:avLst/>
          </a:prstGeom>
        </p:spPr>
      </p:pic>
      <p:sp>
        <p:nvSpPr>
          <p:cNvPr id="8" name="Text Placeholder 6">
            <a:extLst>
              <a:ext uri="{FF2B5EF4-FFF2-40B4-BE49-F238E27FC236}">
                <a16:creationId xmlns:a16="http://schemas.microsoft.com/office/drawing/2014/main" id="{374C68FD-D3B9-4C6F-AE4B-F44518946A88}"/>
              </a:ext>
            </a:extLst>
          </p:cNvPr>
          <p:cNvSpPr>
            <a:spLocks noGrp="1"/>
          </p:cNvSpPr>
          <p:nvPr>
            <p:ph type="body" sz="quarter" idx="12"/>
          </p:nvPr>
        </p:nvSpPr>
        <p:spPr>
          <a:xfrm>
            <a:off x="192877" y="3972811"/>
            <a:ext cx="3174205" cy="2685011"/>
          </a:xfrm>
          <a:ln>
            <a:solidFill>
              <a:schemeClr val="bg1"/>
            </a:solidFill>
          </a:ln>
        </p:spPr>
        <p:txBody>
          <a:bodyPr/>
          <a:lstStyle>
            <a:lvl1pPr marL="0" indent="0">
              <a:buNone/>
              <a:defRPr b="1"/>
            </a:lvl1pPr>
          </a:lstStyle>
          <a:p>
            <a:pPr lvl="0"/>
            <a:r>
              <a:rPr lang="en-US"/>
              <a:t>Click to edit Master text styles</a:t>
            </a:r>
          </a:p>
        </p:txBody>
      </p:sp>
      <p:sp>
        <p:nvSpPr>
          <p:cNvPr id="9" name="Text Placeholder 6">
            <a:extLst>
              <a:ext uri="{FF2B5EF4-FFF2-40B4-BE49-F238E27FC236}">
                <a16:creationId xmlns:a16="http://schemas.microsoft.com/office/drawing/2014/main" id="{6787A52E-56A0-45FC-9498-35EE94F1CA60}"/>
              </a:ext>
            </a:extLst>
          </p:cNvPr>
          <p:cNvSpPr>
            <a:spLocks noGrp="1"/>
          </p:cNvSpPr>
          <p:nvPr>
            <p:ph type="body" sz="quarter" idx="13"/>
          </p:nvPr>
        </p:nvSpPr>
        <p:spPr>
          <a:xfrm>
            <a:off x="5776912" y="1207294"/>
            <a:ext cx="3174206" cy="2685010"/>
          </a:xfrm>
          <a:ln>
            <a:solidFill>
              <a:schemeClr val="bg1"/>
            </a:solidFill>
          </a:ln>
        </p:spPr>
        <p:txBody>
          <a:bodyPr/>
          <a:lstStyle>
            <a:lvl1pPr marL="0" indent="0">
              <a:buNone/>
              <a:defRPr b="1"/>
            </a:lvl1pPr>
          </a:lstStyle>
          <a:p>
            <a:pPr lvl="0"/>
            <a:r>
              <a:rPr lang="en-US"/>
              <a:t>Click to edit Master text styles</a:t>
            </a:r>
          </a:p>
        </p:txBody>
      </p:sp>
      <p:sp>
        <p:nvSpPr>
          <p:cNvPr id="10" name="Text Placeholder 6">
            <a:extLst>
              <a:ext uri="{FF2B5EF4-FFF2-40B4-BE49-F238E27FC236}">
                <a16:creationId xmlns:a16="http://schemas.microsoft.com/office/drawing/2014/main" id="{C5F5F481-2D70-4225-9514-39894D428430}"/>
              </a:ext>
            </a:extLst>
          </p:cNvPr>
          <p:cNvSpPr>
            <a:spLocks noGrp="1"/>
          </p:cNvSpPr>
          <p:nvPr>
            <p:ph type="body" sz="quarter" idx="14"/>
          </p:nvPr>
        </p:nvSpPr>
        <p:spPr>
          <a:xfrm>
            <a:off x="5776912" y="4073235"/>
            <a:ext cx="3174206" cy="2685011"/>
          </a:xfrm>
          <a:ln>
            <a:solidFill>
              <a:schemeClr val="bg1"/>
            </a:solidFill>
          </a:ln>
        </p:spPr>
        <p:txBody>
          <a:bodyPr/>
          <a:lstStyle>
            <a:lvl1pPr marL="0" indent="0">
              <a:buNone/>
              <a:defRPr b="1"/>
            </a:lvl1pPr>
          </a:lstStyle>
          <a:p>
            <a:pPr lvl="0"/>
            <a:r>
              <a:rPr lang="en-US"/>
              <a:t>Click to edit Master text styles</a:t>
            </a:r>
          </a:p>
        </p:txBody>
      </p:sp>
      <p:sp>
        <p:nvSpPr>
          <p:cNvPr id="12" name="Text Placeholder 11">
            <a:extLst>
              <a:ext uri="{FF2B5EF4-FFF2-40B4-BE49-F238E27FC236}">
                <a16:creationId xmlns:a16="http://schemas.microsoft.com/office/drawing/2014/main" id="{7FC48A2D-EAC2-4C3D-8A23-212F00319E9B}"/>
              </a:ext>
            </a:extLst>
          </p:cNvPr>
          <p:cNvSpPr>
            <a:spLocks noGrp="1"/>
          </p:cNvSpPr>
          <p:nvPr>
            <p:ph type="body" sz="quarter" idx="15"/>
          </p:nvPr>
        </p:nvSpPr>
        <p:spPr>
          <a:xfrm>
            <a:off x="3367084" y="3476134"/>
            <a:ext cx="2409826" cy="213995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3">
            <a:extLst>
              <a:ext uri="{FF2B5EF4-FFF2-40B4-BE49-F238E27FC236}">
                <a16:creationId xmlns:a16="http://schemas.microsoft.com/office/drawing/2014/main" id="{C9119D53-66C5-49CF-AD7E-EDF02CC12486}"/>
              </a:ext>
            </a:extLst>
          </p:cNvPr>
          <p:cNvSpPr>
            <a:spLocks noGrp="1"/>
          </p:cNvSpPr>
          <p:nvPr>
            <p:ph type="pic" sz="quarter" idx="16"/>
          </p:nvPr>
        </p:nvSpPr>
        <p:spPr>
          <a:xfrm>
            <a:off x="3367088" y="1208088"/>
            <a:ext cx="2409825" cy="2214562"/>
          </a:xfrm>
          <a:solidFill>
            <a:schemeClr val="bg1"/>
          </a:solidFill>
        </p:spPr>
        <p:txBody>
          <a:bodyPr/>
          <a:lstStyle/>
          <a:p>
            <a:r>
              <a:rPr lang="en-US"/>
              <a:t>Click icon to add picture</a:t>
            </a:r>
            <a:endParaRPr lang="en-GB"/>
          </a:p>
        </p:txBody>
      </p:sp>
      <p:pic>
        <p:nvPicPr>
          <p:cNvPr id="16" name="Picture 15">
            <a:extLst>
              <a:ext uri="{FF2B5EF4-FFF2-40B4-BE49-F238E27FC236}">
                <a16:creationId xmlns:a16="http://schemas.microsoft.com/office/drawing/2014/main" id="{F1A74D7F-3B05-4BA7-9C7E-837829F83F13}"/>
              </a:ext>
            </a:extLst>
          </p:cNvPr>
          <p:cNvPicPr>
            <a:picLocks noChangeAspect="1"/>
          </p:cNvPicPr>
          <p:nvPr/>
        </p:nvPicPr>
        <p:blipFill>
          <a:blip r:embed="rId3"/>
          <a:stretch>
            <a:fillRect/>
          </a:stretch>
        </p:blipFill>
        <p:spPr>
          <a:xfrm>
            <a:off x="162778" y="200180"/>
            <a:ext cx="1751228" cy="847417"/>
          </a:xfrm>
          <a:prstGeom prst="rect">
            <a:avLst/>
          </a:prstGeom>
        </p:spPr>
      </p:pic>
      <p:pic>
        <p:nvPicPr>
          <p:cNvPr id="2" name="Picture 1">
            <a:extLst>
              <a:ext uri="{FF2B5EF4-FFF2-40B4-BE49-F238E27FC236}">
                <a16:creationId xmlns:a16="http://schemas.microsoft.com/office/drawing/2014/main" id="{AF06E352-B33C-46B9-9527-C2BC854FAEF5}"/>
              </a:ext>
            </a:extLst>
          </p:cNvPr>
          <p:cNvPicPr>
            <a:picLocks noChangeAspect="1"/>
          </p:cNvPicPr>
          <p:nvPr/>
        </p:nvPicPr>
        <p:blipFill rotWithShape="1">
          <a:blip r:embed="rId4"/>
          <a:srcRect l="40977" t="50687" r="38568" b="40606"/>
          <a:stretch/>
        </p:blipFill>
        <p:spPr>
          <a:xfrm>
            <a:off x="3278023" y="200180"/>
            <a:ext cx="2587946" cy="826183"/>
          </a:xfrm>
          <a:prstGeom prst="rect">
            <a:avLst/>
          </a:prstGeom>
        </p:spPr>
      </p:pic>
      <p:pic>
        <p:nvPicPr>
          <p:cNvPr id="13" name="Picture 12" descr="Graphical user interface, application, Word&#10;&#10;Description automatically generated">
            <a:extLst>
              <a:ext uri="{FF2B5EF4-FFF2-40B4-BE49-F238E27FC236}">
                <a16:creationId xmlns:a16="http://schemas.microsoft.com/office/drawing/2014/main" id="{E3CE22AA-B4A3-4B4E-9D33-C8B9C3E7485D}"/>
              </a:ext>
            </a:extLst>
          </p:cNvPr>
          <p:cNvPicPr/>
          <p:nvPr/>
        </p:nvPicPr>
        <p:blipFill rotWithShape="1">
          <a:blip r:embed="rId5"/>
          <a:srcRect l="37470" t="35952" r="48519" b="53929"/>
          <a:stretch/>
        </p:blipFill>
        <p:spPr>
          <a:xfrm>
            <a:off x="7126086" y="0"/>
            <a:ext cx="1159625" cy="620306"/>
          </a:xfrm>
          <a:prstGeom prst="rect">
            <a:avLst/>
          </a:prstGeom>
        </p:spPr>
      </p:pic>
      <p:pic>
        <p:nvPicPr>
          <p:cNvPr id="3" name="Picture 2">
            <a:extLst>
              <a:ext uri="{FF2B5EF4-FFF2-40B4-BE49-F238E27FC236}">
                <a16:creationId xmlns:a16="http://schemas.microsoft.com/office/drawing/2014/main" id="{788A9E90-773B-416B-8895-F1E987FC46A2}"/>
              </a:ext>
            </a:extLst>
          </p:cNvPr>
          <p:cNvPicPr>
            <a:picLocks noChangeAspect="1"/>
          </p:cNvPicPr>
          <p:nvPr/>
        </p:nvPicPr>
        <p:blipFill rotWithShape="1">
          <a:blip r:embed="rId2"/>
          <a:srcRect l="21659" t="30182" r="67682" b="64727"/>
          <a:stretch/>
        </p:blipFill>
        <p:spPr>
          <a:xfrm>
            <a:off x="202231" y="1236156"/>
            <a:ext cx="1253144" cy="448887"/>
          </a:xfrm>
          <a:prstGeom prst="rect">
            <a:avLst/>
          </a:prstGeom>
        </p:spPr>
      </p:pic>
      <p:pic>
        <p:nvPicPr>
          <p:cNvPr id="6" name="Picture 5">
            <a:extLst>
              <a:ext uri="{FF2B5EF4-FFF2-40B4-BE49-F238E27FC236}">
                <a16:creationId xmlns:a16="http://schemas.microsoft.com/office/drawing/2014/main" id="{DCA9909A-4BFD-43B0-BBDC-7DE653954E37}"/>
              </a:ext>
            </a:extLst>
          </p:cNvPr>
          <p:cNvPicPr>
            <a:picLocks noChangeAspect="1"/>
          </p:cNvPicPr>
          <p:nvPr/>
        </p:nvPicPr>
        <p:blipFill rotWithShape="1">
          <a:blip r:embed="rId2"/>
          <a:srcRect l="68045" t="30812" r="26262" b="64727"/>
          <a:stretch/>
        </p:blipFill>
        <p:spPr>
          <a:xfrm>
            <a:off x="5820552" y="1236156"/>
            <a:ext cx="831709" cy="488763"/>
          </a:xfrm>
          <a:prstGeom prst="rect">
            <a:avLst/>
          </a:prstGeom>
        </p:spPr>
      </p:pic>
      <p:pic>
        <p:nvPicPr>
          <p:cNvPr id="11" name="Picture 10">
            <a:extLst>
              <a:ext uri="{FF2B5EF4-FFF2-40B4-BE49-F238E27FC236}">
                <a16:creationId xmlns:a16="http://schemas.microsoft.com/office/drawing/2014/main" id="{0B2CD8DD-26CA-4F58-8D5F-0226E3515B01}"/>
              </a:ext>
            </a:extLst>
          </p:cNvPr>
          <p:cNvPicPr>
            <a:picLocks noChangeAspect="1"/>
          </p:cNvPicPr>
          <p:nvPr/>
        </p:nvPicPr>
        <p:blipFill rotWithShape="1">
          <a:blip r:embed="rId2"/>
          <a:srcRect l="68318" t="62909" r="22750" b="32670"/>
          <a:stretch/>
        </p:blipFill>
        <p:spPr>
          <a:xfrm>
            <a:off x="5820551" y="4141590"/>
            <a:ext cx="1081091" cy="401298"/>
          </a:xfrm>
          <a:prstGeom prst="rect">
            <a:avLst/>
          </a:prstGeom>
        </p:spPr>
      </p:pic>
      <p:cxnSp>
        <p:nvCxnSpPr>
          <p:cNvPr id="17" name="Straight Connector 16">
            <a:extLst>
              <a:ext uri="{FF2B5EF4-FFF2-40B4-BE49-F238E27FC236}">
                <a16:creationId xmlns:a16="http://schemas.microsoft.com/office/drawing/2014/main" id="{661357E3-E361-49B7-BCA6-554321CFA068}"/>
              </a:ext>
            </a:extLst>
          </p:cNvPr>
          <p:cNvCxnSpPr>
            <a:cxnSpLocks/>
          </p:cNvCxnSpPr>
          <p:nvPr/>
        </p:nvCxnSpPr>
        <p:spPr>
          <a:xfrm>
            <a:off x="3367082" y="872836"/>
            <a:ext cx="24098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46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ctivate Tit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883B03-4B7A-4A90-944D-BAAF52A548AB}"/>
              </a:ext>
            </a:extLst>
          </p:cNvPr>
          <p:cNvSpPr>
            <a:spLocks noGrp="1"/>
          </p:cNvSpPr>
          <p:nvPr>
            <p:ph sz="quarter" idx="1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a:t>Click to edit Master text styles</a:t>
            </a:r>
          </a:p>
        </p:txBody>
      </p:sp>
      <p:sp>
        <p:nvSpPr>
          <p:cNvPr id="7" name="Title 6">
            <a:extLst>
              <a:ext uri="{FF2B5EF4-FFF2-40B4-BE49-F238E27FC236}">
                <a16:creationId xmlns:a16="http://schemas.microsoft.com/office/drawing/2014/main" id="{407853EC-FCA5-41C7-8AE4-186F68406D63}"/>
              </a:ext>
            </a:extLst>
          </p:cNvPr>
          <p:cNvSpPr>
            <a:spLocks noGrp="1"/>
          </p:cNvSpPr>
          <p:nvPr>
            <p:ph type="title"/>
          </p:nvPr>
        </p:nvSpPr>
        <p:spPr>
          <a:xfrm>
            <a:off x="681917" y="2007495"/>
            <a:ext cx="7886700" cy="1325563"/>
          </a:xfrm>
          <a:prstGeom prst="rect">
            <a:avLst/>
          </a:prstGeo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DE12621B-3C6F-46CB-A1F2-6773BF4B1D6F}"/>
              </a:ext>
            </a:extLst>
          </p:cNvPr>
          <p:cNvSpPr>
            <a:spLocks noGrp="1"/>
          </p:cNvSpPr>
          <p:nvPr>
            <p:ph type="pic" sz="quarter" idx="12"/>
          </p:nvPr>
        </p:nvSpPr>
        <p:spPr>
          <a:xfrm>
            <a:off x="113110" y="239714"/>
            <a:ext cx="1761372" cy="827503"/>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9" name="Picture Placeholder 8">
            <a:extLst>
              <a:ext uri="{FF2B5EF4-FFF2-40B4-BE49-F238E27FC236}">
                <a16:creationId xmlns:a16="http://schemas.microsoft.com/office/drawing/2014/main" id="{3837F3D0-BED3-4EBB-BB31-8DA76C800F74}"/>
              </a:ext>
            </a:extLst>
          </p:cNvPr>
          <p:cNvSpPr>
            <a:spLocks noGrp="1"/>
          </p:cNvSpPr>
          <p:nvPr>
            <p:ph type="pic" sz="quarter" idx="13"/>
          </p:nvPr>
        </p:nvSpPr>
        <p:spPr>
          <a:xfrm>
            <a:off x="8322469" y="88900"/>
            <a:ext cx="759619" cy="82708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8" name="Date Placeholder 3">
            <a:extLst>
              <a:ext uri="{FF2B5EF4-FFF2-40B4-BE49-F238E27FC236}">
                <a16:creationId xmlns:a16="http://schemas.microsoft.com/office/drawing/2014/main" id="{B565D8CF-61B7-4EE7-8E4E-DE0EB2024F9B}"/>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4" name="Text Placeholder 3">
            <a:extLst>
              <a:ext uri="{FF2B5EF4-FFF2-40B4-BE49-F238E27FC236}">
                <a16:creationId xmlns:a16="http://schemas.microsoft.com/office/drawing/2014/main" id="{CD14F33F-FE21-4D5D-9CCE-2105306342E8}"/>
              </a:ext>
            </a:extLst>
          </p:cNvPr>
          <p:cNvSpPr>
            <a:spLocks noGrp="1"/>
          </p:cNvSpPr>
          <p:nvPr>
            <p:ph type="body" sz="quarter" idx="14" hasCustomPrompt="1"/>
          </p:nvPr>
        </p:nvSpPr>
        <p:spPr>
          <a:xfrm>
            <a:off x="113110" y="1"/>
            <a:ext cx="1760934" cy="239713"/>
          </a:xfrm>
        </p:spPr>
        <p:txBody>
          <a:bodyPr>
            <a:noAutofit/>
          </a:bodyPr>
          <a:lstStyle>
            <a:lvl1pPr marL="0" indent="0">
              <a:buNone/>
              <a:defRPr sz="1050">
                <a:solidFill>
                  <a:schemeClr val="bg1"/>
                </a:solidFill>
              </a:defRPr>
            </a:lvl1pPr>
          </a:lstStyle>
          <a:p>
            <a:pPr lvl="0"/>
            <a:r>
              <a:rPr lang="en-GB" dirty="0"/>
              <a:t>Social Sciences Dept</a:t>
            </a:r>
          </a:p>
        </p:txBody>
      </p:sp>
    </p:spTree>
    <p:extLst>
      <p:ext uri="{BB962C8B-B14F-4D97-AF65-F5344CB8AC3E}">
        <p14:creationId xmlns:p14="http://schemas.microsoft.com/office/powerpoint/2010/main" val="1074312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400FCF5D-2D5D-41FD-81A9-AFD66F5C2227}" type="datetimeFigureOut">
              <a:rPr lang="en-GB" smtClean="0">
                <a:solidFill>
                  <a:prstClr val="black">
                    <a:tint val="75000"/>
                  </a:prstClr>
                </a:solidFill>
              </a:rPr>
              <a:pPr>
                <a:defRPr/>
              </a:pPr>
              <a:t>28/06/2022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DEC0DB-53EF-492C-8AC7-E8EB5CD954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12211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17010F-077A-4F29-8FAD-03F68BAD67C9}" type="datetimeFigureOut">
              <a:rPr lang="en-GB" smtClean="0">
                <a:solidFill>
                  <a:prstClr val="black">
                    <a:tint val="75000"/>
                  </a:prstClr>
                </a:solidFill>
              </a:rPr>
              <a:pPr>
                <a:defRPr/>
              </a:pPr>
              <a:t>28/06/2022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68F10EE-631B-4103-92E6-CC9B11294C7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20067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719C0089-03AC-4FFC-8D2A-14CE909C2178}" type="datetimeFigureOut">
              <a:rPr lang="en-GB" smtClean="0">
                <a:solidFill>
                  <a:prstClr val="black">
                    <a:tint val="75000"/>
                  </a:prstClr>
                </a:solidFill>
              </a:rPr>
              <a:pPr>
                <a:defRPr/>
              </a:pPr>
              <a:t>28/06/2022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6AB29B0-2712-4A79-9382-D69D8E052773}"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145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xplain Tit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883B03-4B7A-4A90-944D-BAAF52A548AB}"/>
              </a:ext>
            </a:extLst>
          </p:cNvPr>
          <p:cNvSpPr>
            <a:spLocks noGrp="1"/>
          </p:cNvSpPr>
          <p:nvPr>
            <p:ph sz="quarter" idx="1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a:t>Click to edit Master text styles</a:t>
            </a:r>
          </a:p>
        </p:txBody>
      </p:sp>
      <p:sp>
        <p:nvSpPr>
          <p:cNvPr id="7" name="Title 6">
            <a:extLst>
              <a:ext uri="{FF2B5EF4-FFF2-40B4-BE49-F238E27FC236}">
                <a16:creationId xmlns:a16="http://schemas.microsoft.com/office/drawing/2014/main" id="{407853EC-FCA5-41C7-8AE4-186F68406D63}"/>
              </a:ext>
            </a:extLst>
          </p:cNvPr>
          <p:cNvSpPr>
            <a:spLocks noGrp="1"/>
          </p:cNvSpPr>
          <p:nvPr>
            <p:ph type="title"/>
          </p:nvPr>
        </p:nvSpPr>
        <p:spPr>
          <a:xfrm>
            <a:off x="681917" y="2007495"/>
            <a:ext cx="7886700" cy="1325563"/>
          </a:xfrm>
          <a:prstGeom prst="rect">
            <a:avLst/>
          </a:prstGeo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DE12621B-3C6F-46CB-A1F2-6773BF4B1D6F}"/>
              </a:ext>
            </a:extLst>
          </p:cNvPr>
          <p:cNvSpPr>
            <a:spLocks noGrp="1"/>
          </p:cNvSpPr>
          <p:nvPr>
            <p:ph type="pic" sz="quarter" idx="12"/>
          </p:nvPr>
        </p:nvSpPr>
        <p:spPr>
          <a:xfrm>
            <a:off x="113110" y="239713"/>
            <a:ext cx="1761372" cy="827503"/>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9" name="Picture Placeholder 8">
            <a:extLst>
              <a:ext uri="{FF2B5EF4-FFF2-40B4-BE49-F238E27FC236}">
                <a16:creationId xmlns:a16="http://schemas.microsoft.com/office/drawing/2014/main" id="{3837F3D0-BED3-4EBB-BB31-8DA76C800F74}"/>
              </a:ext>
            </a:extLst>
          </p:cNvPr>
          <p:cNvSpPr>
            <a:spLocks noGrp="1"/>
          </p:cNvSpPr>
          <p:nvPr>
            <p:ph type="pic" sz="quarter" idx="13"/>
          </p:nvPr>
        </p:nvSpPr>
        <p:spPr>
          <a:xfrm>
            <a:off x="8322469" y="88900"/>
            <a:ext cx="759619" cy="82708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8" name="Date Placeholder 3">
            <a:extLst>
              <a:ext uri="{FF2B5EF4-FFF2-40B4-BE49-F238E27FC236}">
                <a16:creationId xmlns:a16="http://schemas.microsoft.com/office/drawing/2014/main" id="{A2282DC5-F765-4832-B8DF-1C17C3166C46}"/>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10" name="Text Placeholder 3">
            <a:extLst>
              <a:ext uri="{FF2B5EF4-FFF2-40B4-BE49-F238E27FC236}">
                <a16:creationId xmlns:a16="http://schemas.microsoft.com/office/drawing/2014/main" id="{4EC68188-3FB7-409E-830F-53715B1B4D93}"/>
              </a:ext>
            </a:extLst>
          </p:cNvPr>
          <p:cNvSpPr>
            <a:spLocks noGrp="1"/>
          </p:cNvSpPr>
          <p:nvPr>
            <p:ph type="body" sz="quarter" idx="14" hasCustomPrompt="1"/>
          </p:nvPr>
        </p:nvSpPr>
        <p:spPr>
          <a:xfrm>
            <a:off x="113110" y="1"/>
            <a:ext cx="1760934" cy="239713"/>
          </a:xfrm>
        </p:spPr>
        <p:txBody>
          <a:bodyPr>
            <a:noAutofit/>
          </a:bodyPr>
          <a:lstStyle>
            <a:lvl1pPr marL="0" indent="0">
              <a:buNone/>
              <a:defRPr sz="1050">
                <a:solidFill>
                  <a:schemeClr val="bg1"/>
                </a:solidFill>
              </a:defRPr>
            </a:lvl1pPr>
          </a:lstStyle>
          <a:p>
            <a:pPr lvl="0"/>
            <a:r>
              <a:rPr lang="en-GB" dirty="0"/>
              <a:t>Social Sciences Dept</a:t>
            </a:r>
          </a:p>
        </p:txBody>
      </p:sp>
    </p:spTree>
    <p:extLst>
      <p:ext uri="{BB962C8B-B14F-4D97-AF65-F5344CB8AC3E}">
        <p14:creationId xmlns:p14="http://schemas.microsoft.com/office/powerpoint/2010/main" val="420976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actice Mai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883B03-4B7A-4A90-944D-BAAF52A548AB}"/>
              </a:ext>
            </a:extLst>
          </p:cNvPr>
          <p:cNvSpPr>
            <a:spLocks noGrp="1"/>
          </p:cNvSpPr>
          <p:nvPr>
            <p:ph sz="quarter" idx="1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a:t>Click to edit Master text styles</a:t>
            </a:r>
          </a:p>
        </p:txBody>
      </p:sp>
      <p:sp>
        <p:nvSpPr>
          <p:cNvPr id="7" name="Title 6">
            <a:extLst>
              <a:ext uri="{FF2B5EF4-FFF2-40B4-BE49-F238E27FC236}">
                <a16:creationId xmlns:a16="http://schemas.microsoft.com/office/drawing/2014/main" id="{407853EC-FCA5-41C7-8AE4-186F68406D63}"/>
              </a:ext>
            </a:extLst>
          </p:cNvPr>
          <p:cNvSpPr>
            <a:spLocks noGrp="1"/>
          </p:cNvSpPr>
          <p:nvPr>
            <p:ph type="title"/>
          </p:nvPr>
        </p:nvSpPr>
        <p:spPr>
          <a:xfrm>
            <a:off x="681917" y="2007495"/>
            <a:ext cx="7886700" cy="1325563"/>
          </a:xfrm>
          <a:prstGeom prst="rect">
            <a:avLst/>
          </a:prstGeom>
        </p:spPr>
        <p:txBody>
          <a:body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id="{DE12621B-3C6F-46CB-A1F2-6773BF4B1D6F}"/>
              </a:ext>
            </a:extLst>
          </p:cNvPr>
          <p:cNvSpPr>
            <a:spLocks noGrp="1"/>
          </p:cNvSpPr>
          <p:nvPr>
            <p:ph type="pic" sz="quarter" idx="12"/>
          </p:nvPr>
        </p:nvSpPr>
        <p:spPr>
          <a:xfrm>
            <a:off x="113110" y="239714"/>
            <a:ext cx="1761372" cy="827503"/>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9" name="Picture Placeholder 8">
            <a:extLst>
              <a:ext uri="{FF2B5EF4-FFF2-40B4-BE49-F238E27FC236}">
                <a16:creationId xmlns:a16="http://schemas.microsoft.com/office/drawing/2014/main" id="{3837F3D0-BED3-4EBB-BB31-8DA76C800F74}"/>
              </a:ext>
            </a:extLst>
          </p:cNvPr>
          <p:cNvSpPr>
            <a:spLocks noGrp="1"/>
          </p:cNvSpPr>
          <p:nvPr>
            <p:ph type="pic" sz="quarter" idx="13"/>
          </p:nvPr>
        </p:nvSpPr>
        <p:spPr>
          <a:xfrm>
            <a:off x="8322469" y="88900"/>
            <a:ext cx="759619" cy="82708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8" name="Text Placeholder 3">
            <a:extLst>
              <a:ext uri="{FF2B5EF4-FFF2-40B4-BE49-F238E27FC236}">
                <a16:creationId xmlns:a16="http://schemas.microsoft.com/office/drawing/2014/main" id="{90283196-177A-48A4-AE57-DBD609287702}"/>
              </a:ext>
            </a:extLst>
          </p:cNvPr>
          <p:cNvSpPr>
            <a:spLocks noGrp="1"/>
          </p:cNvSpPr>
          <p:nvPr>
            <p:ph type="body" sz="quarter" idx="14" hasCustomPrompt="1"/>
          </p:nvPr>
        </p:nvSpPr>
        <p:spPr>
          <a:xfrm>
            <a:off x="113110" y="1"/>
            <a:ext cx="1760934" cy="239713"/>
          </a:xfrm>
        </p:spPr>
        <p:txBody>
          <a:bodyPr>
            <a:noAutofit/>
          </a:bodyPr>
          <a:lstStyle>
            <a:lvl1pPr marL="0" indent="0">
              <a:buNone/>
              <a:defRPr sz="1050">
                <a:solidFill>
                  <a:schemeClr val="bg1"/>
                </a:solidFill>
              </a:defRPr>
            </a:lvl1pPr>
          </a:lstStyle>
          <a:p>
            <a:pPr lvl="0"/>
            <a:r>
              <a:rPr lang="en-GB" dirty="0"/>
              <a:t>Social Sciences Dept</a:t>
            </a:r>
          </a:p>
        </p:txBody>
      </p:sp>
      <p:sp>
        <p:nvSpPr>
          <p:cNvPr id="10" name="Oval 9">
            <a:extLst>
              <a:ext uri="{FF2B5EF4-FFF2-40B4-BE49-F238E27FC236}">
                <a16:creationId xmlns:a16="http://schemas.microsoft.com/office/drawing/2014/main" id="{3C4B5239-34C6-404F-B75F-BFF23DB0A6AA}"/>
              </a:ext>
            </a:extLst>
          </p:cNvPr>
          <p:cNvSpPr/>
          <p:nvPr/>
        </p:nvSpPr>
        <p:spPr>
          <a:xfrm>
            <a:off x="2014923" y="338146"/>
            <a:ext cx="455122" cy="6159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1"/>
                </a:solidFill>
              </a:rPr>
              <a:t>P</a:t>
            </a:r>
          </a:p>
        </p:txBody>
      </p:sp>
    </p:spTree>
    <p:extLst>
      <p:ext uri="{BB962C8B-B14F-4D97-AF65-F5344CB8AC3E}">
        <p14:creationId xmlns:p14="http://schemas.microsoft.com/office/powerpoint/2010/main" val="330323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ctivate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F92D7-352F-4C4B-9590-D67BAD5ED97F}"/>
              </a:ext>
            </a:extLst>
          </p:cNvPr>
          <p:cNvSpPr>
            <a:spLocks noGrp="1"/>
          </p:cNvSpPr>
          <p:nvPr>
            <p:ph idx="1"/>
          </p:nvPr>
        </p:nvSpPr>
        <p:spPr>
          <a:xfrm>
            <a:off x="126507" y="1260737"/>
            <a:ext cx="8912718" cy="544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3">
            <a:extLst>
              <a:ext uri="{FF2B5EF4-FFF2-40B4-BE49-F238E27FC236}">
                <a16:creationId xmlns:a16="http://schemas.microsoft.com/office/drawing/2014/main" id="{482D21A1-D0C1-44E1-87D2-9D3B605AC3E4}"/>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14" name="Content Placeholder 5">
            <a:extLst>
              <a:ext uri="{FF2B5EF4-FFF2-40B4-BE49-F238E27FC236}">
                <a16:creationId xmlns:a16="http://schemas.microsoft.com/office/drawing/2014/main" id="{13AEFC04-618D-4C11-9B6B-3B91130AF96A}"/>
              </a:ext>
            </a:extLst>
          </p:cNvPr>
          <p:cNvSpPr>
            <a:spLocks noGrp="1"/>
          </p:cNvSpPr>
          <p:nvPr>
            <p:ph sz="quarter" idx="1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a:t>Click to edit Master text styles</a:t>
            </a:r>
          </a:p>
        </p:txBody>
      </p:sp>
      <p:sp>
        <p:nvSpPr>
          <p:cNvPr id="4" name="Picture Placeholder 3">
            <a:extLst>
              <a:ext uri="{FF2B5EF4-FFF2-40B4-BE49-F238E27FC236}">
                <a16:creationId xmlns:a16="http://schemas.microsoft.com/office/drawing/2014/main" id="{29E55413-A1A3-445C-B007-A72405324D22}"/>
              </a:ext>
            </a:extLst>
          </p:cNvPr>
          <p:cNvSpPr>
            <a:spLocks noGrp="1"/>
          </p:cNvSpPr>
          <p:nvPr>
            <p:ph type="pic" sz="quarter" idx="14"/>
          </p:nvPr>
        </p:nvSpPr>
        <p:spPr>
          <a:xfrm>
            <a:off x="126507" y="239713"/>
            <a:ext cx="1748276" cy="84635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6" name="Picture Placeholder 5">
            <a:extLst>
              <a:ext uri="{FF2B5EF4-FFF2-40B4-BE49-F238E27FC236}">
                <a16:creationId xmlns:a16="http://schemas.microsoft.com/office/drawing/2014/main" id="{B84687B1-280B-4015-A329-24D076E11470}"/>
              </a:ext>
            </a:extLst>
          </p:cNvPr>
          <p:cNvSpPr>
            <a:spLocks noGrp="1"/>
          </p:cNvSpPr>
          <p:nvPr>
            <p:ph type="pic" sz="quarter" idx="15"/>
          </p:nvPr>
        </p:nvSpPr>
        <p:spPr>
          <a:xfrm>
            <a:off x="8342710" y="155575"/>
            <a:ext cx="696515" cy="84613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8" name="Text Placeholder 3">
            <a:extLst>
              <a:ext uri="{FF2B5EF4-FFF2-40B4-BE49-F238E27FC236}">
                <a16:creationId xmlns:a16="http://schemas.microsoft.com/office/drawing/2014/main" id="{6EA3745A-C61A-41DA-8B21-7452A1DFE249}"/>
              </a:ext>
            </a:extLst>
          </p:cNvPr>
          <p:cNvSpPr>
            <a:spLocks noGrp="1"/>
          </p:cNvSpPr>
          <p:nvPr>
            <p:ph type="body" sz="quarter" idx="16" hasCustomPrompt="1"/>
          </p:nvPr>
        </p:nvSpPr>
        <p:spPr>
          <a:xfrm>
            <a:off x="113110" y="1"/>
            <a:ext cx="1760934" cy="239713"/>
          </a:xfrm>
        </p:spPr>
        <p:txBody>
          <a:bodyPr>
            <a:noAutofit/>
          </a:bodyPr>
          <a:lstStyle>
            <a:lvl1pPr marL="0" indent="0">
              <a:buNone/>
              <a:defRPr sz="1050">
                <a:solidFill>
                  <a:schemeClr val="bg1"/>
                </a:solidFill>
              </a:defRPr>
            </a:lvl1pPr>
          </a:lstStyle>
          <a:p>
            <a:pPr lvl="0"/>
            <a:r>
              <a:rPr lang="en-GB" dirty="0"/>
              <a:t>Social Sciences Dept</a:t>
            </a:r>
          </a:p>
        </p:txBody>
      </p:sp>
    </p:spTree>
    <p:extLst>
      <p:ext uri="{BB962C8B-B14F-4D97-AF65-F5344CB8AC3E}">
        <p14:creationId xmlns:p14="http://schemas.microsoft.com/office/powerpoint/2010/main" val="389703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xplain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F92D7-352F-4C4B-9590-D67BAD5ED97F}"/>
              </a:ext>
            </a:extLst>
          </p:cNvPr>
          <p:cNvSpPr>
            <a:spLocks noGrp="1"/>
          </p:cNvSpPr>
          <p:nvPr>
            <p:ph idx="1"/>
          </p:nvPr>
        </p:nvSpPr>
        <p:spPr>
          <a:xfrm>
            <a:off x="126507" y="1260737"/>
            <a:ext cx="8912718" cy="544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3">
            <a:extLst>
              <a:ext uri="{FF2B5EF4-FFF2-40B4-BE49-F238E27FC236}">
                <a16:creationId xmlns:a16="http://schemas.microsoft.com/office/drawing/2014/main" id="{482D21A1-D0C1-44E1-87D2-9D3B605AC3E4}"/>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14" name="Content Placeholder 5">
            <a:extLst>
              <a:ext uri="{FF2B5EF4-FFF2-40B4-BE49-F238E27FC236}">
                <a16:creationId xmlns:a16="http://schemas.microsoft.com/office/drawing/2014/main" id="{13AEFC04-618D-4C11-9B6B-3B91130AF96A}"/>
              </a:ext>
            </a:extLst>
          </p:cNvPr>
          <p:cNvSpPr>
            <a:spLocks noGrp="1"/>
          </p:cNvSpPr>
          <p:nvPr>
            <p:ph sz="quarter" idx="1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a:t>Click to edit Master text styles</a:t>
            </a:r>
          </a:p>
        </p:txBody>
      </p:sp>
      <p:sp>
        <p:nvSpPr>
          <p:cNvPr id="4" name="Picture Placeholder 3">
            <a:extLst>
              <a:ext uri="{FF2B5EF4-FFF2-40B4-BE49-F238E27FC236}">
                <a16:creationId xmlns:a16="http://schemas.microsoft.com/office/drawing/2014/main" id="{29E55413-A1A3-445C-B007-A72405324D22}"/>
              </a:ext>
            </a:extLst>
          </p:cNvPr>
          <p:cNvSpPr>
            <a:spLocks noGrp="1"/>
          </p:cNvSpPr>
          <p:nvPr>
            <p:ph type="pic" sz="quarter" idx="14"/>
          </p:nvPr>
        </p:nvSpPr>
        <p:spPr>
          <a:xfrm>
            <a:off x="119439" y="239713"/>
            <a:ext cx="1748276" cy="84635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6" name="Picture Placeholder 5">
            <a:extLst>
              <a:ext uri="{FF2B5EF4-FFF2-40B4-BE49-F238E27FC236}">
                <a16:creationId xmlns:a16="http://schemas.microsoft.com/office/drawing/2014/main" id="{B84687B1-280B-4015-A329-24D076E11470}"/>
              </a:ext>
            </a:extLst>
          </p:cNvPr>
          <p:cNvSpPr>
            <a:spLocks noGrp="1"/>
          </p:cNvSpPr>
          <p:nvPr>
            <p:ph type="pic" sz="quarter" idx="15"/>
          </p:nvPr>
        </p:nvSpPr>
        <p:spPr>
          <a:xfrm>
            <a:off x="8342710" y="155575"/>
            <a:ext cx="696515" cy="84613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Tree>
    <p:extLst>
      <p:ext uri="{BB962C8B-B14F-4D97-AF65-F5344CB8AC3E}">
        <p14:creationId xmlns:p14="http://schemas.microsoft.com/office/powerpoint/2010/main" val="264744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actice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F92D7-352F-4C4B-9590-D67BAD5ED97F}"/>
              </a:ext>
            </a:extLst>
          </p:cNvPr>
          <p:cNvSpPr>
            <a:spLocks noGrp="1"/>
          </p:cNvSpPr>
          <p:nvPr>
            <p:ph idx="1"/>
          </p:nvPr>
        </p:nvSpPr>
        <p:spPr>
          <a:xfrm>
            <a:off x="126507" y="1260737"/>
            <a:ext cx="8912718" cy="544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3">
            <a:extLst>
              <a:ext uri="{FF2B5EF4-FFF2-40B4-BE49-F238E27FC236}">
                <a16:creationId xmlns:a16="http://schemas.microsoft.com/office/drawing/2014/main" id="{482D21A1-D0C1-44E1-87D2-9D3B605AC3E4}"/>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4" name="Picture Placeholder 3">
            <a:extLst>
              <a:ext uri="{FF2B5EF4-FFF2-40B4-BE49-F238E27FC236}">
                <a16:creationId xmlns:a16="http://schemas.microsoft.com/office/drawing/2014/main" id="{29E55413-A1A3-445C-B007-A72405324D22}"/>
              </a:ext>
            </a:extLst>
          </p:cNvPr>
          <p:cNvSpPr>
            <a:spLocks noGrp="1"/>
          </p:cNvSpPr>
          <p:nvPr>
            <p:ph type="pic" sz="quarter" idx="14"/>
          </p:nvPr>
        </p:nvSpPr>
        <p:spPr>
          <a:xfrm>
            <a:off x="115491" y="254477"/>
            <a:ext cx="1748276" cy="846354"/>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6" name="Picture Placeholder 5">
            <a:extLst>
              <a:ext uri="{FF2B5EF4-FFF2-40B4-BE49-F238E27FC236}">
                <a16:creationId xmlns:a16="http://schemas.microsoft.com/office/drawing/2014/main" id="{B84687B1-280B-4015-A329-24D076E11470}"/>
              </a:ext>
            </a:extLst>
          </p:cNvPr>
          <p:cNvSpPr>
            <a:spLocks noGrp="1"/>
          </p:cNvSpPr>
          <p:nvPr>
            <p:ph type="pic" sz="quarter" idx="15"/>
          </p:nvPr>
        </p:nvSpPr>
        <p:spPr>
          <a:xfrm>
            <a:off x="8342710" y="155575"/>
            <a:ext cx="696515" cy="84613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
        <p:nvSpPr>
          <p:cNvPr id="9" name="Oval 8">
            <a:extLst>
              <a:ext uri="{FF2B5EF4-FFF2-40B4-BE49-F238E27FC236}">
                <a16:creationId xmlns:a16="http://schemas.microsoft.com/office/drawing/2014/main" id="{C554553D-6568-445B-85B6-D88716D2FDCC}"/>
              </a:ext>
            </a:extLst>
          </p:cNvPr>
          <p:cNvSpPr/>
          <p:nvPr/>
        </p:nvSpPr>
        <p:spPr>
          <a:xfrm>
            <a:off x="2014923" y="338146"/>
            <a:ext cx="455122" cy="6159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bg1"/>
                </a:solidFill>
              </a:rPr>
              <a:t>P</a:t>
            </a:r>
          </a:p>
        </p:txBody>
      </p:sp>
      <p:pic>
        <p:nvPicPr>
          <p:cNvPr id="5" name="Picture 4">
            <a:extLst>
              <a:ext uri="{FF2B5EF4-FFF2-40B4-BE49-F238E27FC236}">
                <a16:creationId xmlns:a16="http://schemas.microsoft.com/office/drawing/2014/main" id="{83501D39-A23D-4FF0-BECD-9B42B31160BE}"/>
              </a:ext>
            </a:extLst>
          </p:cNvPr>
          <p:cNvPicPr>
            <a:picLocks noChangeAspect="1"/>
          </p:cNvPicPr>
          <p:nvPr/>
        </p:nvPicPr>
        <p:blipFill rotWithShape="1">
          <a:blip r:embed="rId4">
            <a:extLst>
              <a:ext uri="{28A0092B-C50C-407E-A947-70E740481C1C}">
                <a14:useLocalDpi xmlns:a14="http://schemas.microsoft.com/office/drawing/2010/main" val="0"/>
              </a:ext>
            </a:extLst>
          </a:blip>
          <a:srcRect l="35659" t="37212" r="57114" b="57939"/>
          <a:stretch/>
        </p:blipFill>
        <p:spPr>
          <a:xfrm>
            <a:off x="3661062" y="107743"/>
            <a:ext cx="1821876" cy="916670"/>
          </a:xfrm>
          <a:prstGeom prst="rect">
            <a:avLst/>
          </a:prstGeom>
        </p:spPr>
      </p:pic>
    </p:spTree>
    <p:extLst>
      <p:ext uri="{BB962C8B-B14F-4D97-AF65-F5344CB8AC3E}">
        <p14:creationId xmlns:p14="http://schemas.microsoft.com/office/powerpoint/2010/main" val="360394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flect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F92D7-352F-4C4B-9590-D67BAD5ED97F}"/>
              </a:ext>
            </a:extLst>
          </p:cNvPr>
          <p:cNvSpPr>
            <a:spLocks noGrp="1"/>
          </p:cNvSpPr>
          <p:nvPr>
            <p:ph idx="1"/>
          </p:nvPr>
        </p:nvSpPr>
        <p:spPr>
          <a:xfrm>
            <a:off x="126507" y="1260737"/>
            <a:ext cx="8912718" cy="5441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3">
            <a:extLst>
              <a:ext uri="{FF2B5EF4-FFF2-40B4-BE49-F238E27FC236}">
                <a16:creationId xmlns:a16="http://schemas.microsoft.com/office/drawing/2014/main" id="{482D21A1-D0C1-44E1-87D2-9D3B605AC3E4}"/>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14" name="Content Placeholder 5">
            <a:extLst>
              <a:ext uri="{FF2B5EF4-FFF2-40B4-BE49-F238E27FC236}">
                <a16:creationId xmlns:a16="http://schemas.microsoft.com/office/drawing/2014/main" id="{13AEFC04-618D-4C11-9B6B-3B91130AF96A}"/>
              </a:ext>
            </a:extLst>
          </p:cNvPr>
          <p:cNvSpPr>
            <a:spLocks noGrp="1"/>
          </p:cNvSpPr>
          <p:nvPr>
            <p:ph sz="quarter" idx="1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a:t>Click to edit Master text styles</a:t>
            </a:r>
          </a:p>
        </p:txBody>
      </p:sp>
      <p:sp>
        <p:nvSpPr>
          <p:cNvPr id="4" name="Picture Placeholder 3">
            <a:extLst>
              <a:ext uri="{FF2B5EF4-FFF2-40B4-BE49-F238E27FC236}">
                <a16:creationId xmlns:a16="http://schemas.microsoft.com/office/drawing/2014/main" id="{29E55413-A1A3-445C-B007-A72405324D22}"/>
              </a:ext>
            </a:extLst>
          </p:cNvPr>
          <p:cNvSpPr>
            <a:spLocks noGrp="1"/>
          </p:cNvSpPr>
          <p:nvPr>
            <p:ph type="pic" sz="quarter" idx="14"/>
          </p:nvPr>
        </p:nvSpPr>
        <p:spPr>
          <a:xfrm>
            <a:off x="104775" y="284857"/>
            <a:ext cx="1735768" cy="716857"/>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dirty="0"/>
          </a:p>
        </p:txBody>
      </p:sp>
      <p:sp>
        <p:nvSpPr>
          <p:cNvPr id="6" name="Picture Placeholder 5">
            <a:extLst>
              <a:ext uri="{FF2B5EF4-FFF2-40B4-BE49-F238E27FC236}">
                <a16:creationId xmlns:a16="http://schemas.microsoft.com/office/drawing/2014/main" id="{B84687B1-280B-4015-A329-24D076E11470}"/>
              </a:ext>
            </a:extLst>
          </p:cNvPr>
          <p:cNvSpPr>
            <a:spLocks noGrp="1"/>
          </p:cNvSpPr>
          <p:nvPr>
            <p:ph type="pic" sz="quarter" idx="15"/>
          </p:nvPr>
        </p:nvSpPr>
        <p:spPr>
          <a:xfrm>
            <a:off x="8342710" y="155575"/>
            <a:ext cx="696515" cy="84613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Tree>
    <p:extLst>
      <p:ext uri="{BB962C8B-B14F-4D97-AF65-F5344CB8AC3E}">
        <p14:creationId xmlns:p14="http://schemas.microsoft.com/office/powerpoint/2010/main" val="240680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ctivate Low stakes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580E2D-E1B1-4459-965B-F78D5B301094}"/>
              </a:ext>
            </a:extLst>
          </p:cNvPr>
          <p:cNvSpPr>
            <a:spLocks noGrp="1"/>
          </p:cNvSpPr>
          <p:nvPr>
            <p:ph sz="half" idx="1"/>
          </p:nvPr>
        </p:nvSpPr>
        <p:spPr>
          <a:xfrm>
            <a:off x="106533" y="1207363"/>
            <a:ext cx="4408318" cy="5530788"/>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C357E4-D35D-4044-BA97-A0798C50874A}"/>
              </a:ext>
            </a:extLst>
          </p:cNvPr>
          <p:cNvSpPr>
            <a:spLocks noGrp="1"/>
          </p:cNvSpPr>
          <p:nvPr>
            <p:ph sz="half" idx="2"/>
          </p:nvPr>
        </p:nvSpPr>
        <p:spPr>
          <a:xfrm>
            <a:off x="4629150" y="1207363"/>
            <a:ext cx="4408317" cy="5530787"/>
          </a:xfrm>
        </p:spPr>
        <p:txBody>
          <a:bodyPr/>
          <a:lstStyle>
            <a:lvl1pPr marL="385763" indent="-385763">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285875" indent="-257175">
              <a:buFont typeface="+mj-lt"/>
              <a:buAutoNum type="arabicPeriod"/>
              <a:defRPr/>
            </a:lvl4pPr>
            <a:lvl5pPr marL="1628775" indent="-257175">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3">
            <a:extLst>
              <a:ext uri="{FF2B5EF4-FFF2-40B4-BE49-F238E27FC236}">
                <a16:creationId xmlns:a16="http://schemas.microsoft.com/office/drawing/2014/main" id="{90AB5998-64A6-41D5-8FAF-568AF9D9CA1E}"/>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sp>
        <p:nvSpPr>
          <p:cNvPr id="15" name="Content Placeholder 5">
            <a:extLst>
              <a:ext uri="{FF2B5EF4-FFF2-40B4-BE49-F238E27FC236}">
                <a16:creationId xmlns:a16="http://schemas.microsoft.com/office/drawing/2014/main" id="{9E9F3177-A3CF-40FC-A812-80D3FA353007}"/>
              </a:ext>
            </a:extLst>
          </p:cNvPr>
          <p:cNvSpPr>
            <a:spLocks noGrp="1"/>
          </p:cNvSpPr>
          <p:nvPr>
            <p:ph sz="quarter" idx="11" hasCustomPrompt="1"/>
          </p:nvPr>
        </p:nvSpPr>
        <p:spPr>
          <a:xfrm>
            <a:off x="1979257" y="385763"/>
            <a:ext cx="5185487" cy="615950"/>
          </a:xfrm>
        </p:spPr>
        <p:txBody>
          <a:bodyPr>
            <a:noAutofit/>
          </a:bodyPr>
          <a:lstStyle>
            <a:lvl1pPr marL="0" indent="0" algn="ctr">
              <a:buNone/>
              <a:defRPr sz="2700" u="sng">
                <a:solidFill>
                  <a:schemeClr val="bg1"/>
                </a:solidFill>
              </a:defRPr>
            </a:lvl1pPr>
            <a:lvl2pPr marL="342900" indent="0">
              <a:buNone/>
              <a:defRPr/>
            </a:lvl2pPr>
          </a:lstStyle>
          <a:p>
            <a:pPr lvl="0"/>
            <a:r>
              <a:rPr lang="en-US" dirty="0"/>
              <a:t>GIGO-Low Stakes Quiz</a:t>
            </a:r>
          </a:p>
        </p:txBody>
      </p:sp>
      <p:sp>
        <p:nvSpPr>
          <p:cNvPr id="5" name="Picture Placeholder 4">
            <a:extLst>
              <a:ext uri="{FF2B5EF4-FFF2-40B4-BE49-F238E27FC236}">
                <a16:creationId xmlns:a16="http://schemas.microsoft.com/office/drawing/2014/main" id="{05BF0892-9E79-4415-B2DD-05044F1C5247}"/>
              </a:ext>
            </a:extLst>
          </p:cNvPr>
          <p:cNvSpPr>
            <a:spLocks noGrp="1"/>
          </p:cNvSpPr>
          <p:nvPr>
            <p:ph type="pic" sz="quarter" idx="14"/>
          </p:nvPr>
        </p:nvSpPr>
        <p:spPr>
          <a:xfrm>
            <a:off x="46271" y="285751"/>
            <a:ext cx="1794272" cy="815975"/>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GB"/>
          </a:p>
        </p:txBody>
      </p:sp>
      <p:sp>
        <p:nvSpPr>
          <p:cNvPr id="7" name="Picture Placeholder 6">
            <a:extLst>
              <a:ext uri="{FF2B5EF4-FFF2-40B4-BE49-F238E27FC236}">
                <a16:creationId xmlns:a16="http://schemas.microsoft.com/office/drawing/2014/main" id="{BE3FEC44-0591-4066-B580-CBC09F89ACE9}"/>
              </a:ext>
            </a:extLst>
          </p:cNvPr>
          <p:cNvSpPr>
            <a:spLocks noGrp="1"/>
          </p:cNvSpPr>
          <p:nvPr>
            <p:ph type="pic" sz="quarter" idx="15"/>
          </p:nvPr>
        </p:nvSpPr>
        <p:spPr>
          <a:xfrm>
            <a:off x="8429625" y="119064"/>
            <a:ext cx="608410" cy="815975"/>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a:defRPr>
                <a:noFill/>
              </a:defRPr>
            </a:lvl1pPr>
          </a:lstStyle>
          <a:p>
            <a:r>
              <a:rPr lang="en-US"/>
              <a:t>Click icon to add picture</a:t>
            </a:r>
            <a:endParaRPr lang="en-GB"/>
          </a:p>
        </p:txBody>
      </p:sp>
    </p:spTree>
    <p:extLst>
      <p:ext uri="{BB962C8B-B14F-4D97-AF65-F5344CB8AC3E}">
        <p14:creationId xmlns:p14="http://schemas.microsoft.com/office/powerpoint/2010/main" val="319041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95E046-5E19-45C6-9B7F-B33CCBC1870F}"/>
              </a:ext>
            </a:extLst>
          </p:cNvPr>
          <p:cNvSpPr>
            <a:spLocks noGrp="1"/>
          </p:cNvSpPr>
          <p:nvPr>
            <p:ph type="body" idx="1"/>
          </p:nvPr>
        </p:nvSpPr>
        <p:spPr>
          <a:xfrm>
            <a:off x="366800" y="1435964"/>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ubtitle 2">
            <a:extLst>
              <a:ext uri="{FF2B5EF4-FFF2-40B4-BE49-F238E27FC236}">
                <a16:creationId xmlns:a16="http://schemas.microsoft.com/office/drawing/2014/main" id="{0C4CB15A-1353-457A-B772-2887DF6AB032}"/>
              </a:ext>
            </a:extLst>
          </p:cNvPr>
          <p:cNvSpPr txBox="1">
            <a:spLocks/>
          </p:cNvSpPr>
          <p:nvPr/>
        </p:nvSpPr>
        <p:spPr>
          <a:xfrm>
            <a:off x="0" y="1"/>
            <a:ext cx="9144000" cy="1100831"/>
          </a:xfrm>
          <a:prstGeom prst="rect">
            <a:avLst/>
          </a:prstGeom>
          <a:solidFill>
            <a:schemeClr val="tx1"/>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200" u="sng"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p>
        </p:txBody>
      </p:sp>
      <p:sp>
        <p:nvSpPr>
          <p:cNvPr id="12" name="Date Placeholder 3">
            <a:extLst>
              <a:ext uri="{FF2B5EF4-FFF2-40B4-BE49-F238E27FC236}">
                <a16:creationId xmlns:a16="http://schemas.microsoft.com/office/drawing/2014/main" id="{65084EB2-FD42-4CDE-B852-76977CB31AB3}"/>
              </a:ext>
            </a:extLst>
          </p:cNvPr>
          <p:cNvSpPr txBox="1">
            <a:spLocks/>
          </p:cNvSpPr>
          <p:nvPr/>
        </p:nvSpPr>
        <p:spPr>
          <a:xfrm>
            <a:off x="7057749" y="516801"/>
            <a:ext cx="2224966" cy="484912"/>
          </a:xfrm>
          <a:prstGeom prst="rect">
            <a:avLst/>
          </a:prstGeom>
          <a:ln>
            <a:noFill/>
          </a:ln>
        </p:spPr>
        <p:txBody>
          <a:bodyPr vert="horz" lIns="68580" tIns="34290" rIns="68580" bIns="34290" rtlCol="0" anchor="ctr"/>
          <a:lstStyle>
            <a:defPPr>
              <a:defRPr lang="en-US"/>
            </a:defPPr>
            <a:lvl1pPr marL="0" algn="l" defTabSz="914400" rtl="0" eaLnBrk="1" latinLnBrk="0" hangingPunct="1">
              <a:defRPr sz="2400" u="sng"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9E69D6-D8F5-4D4D-953E-04A085B14295}" type="datetimeFigureOut">
              <a:rPr lang="en-GB" sz="1800" smtClean="0"/>
              <a:pPr/>
              <a:t>28/06/2022</a:t>
            </a:fld>
            <a:endParaRPr lang="en-GB" sz="1800" dirty="0"/>
          </a:p>
        </p:txBody>
      </p:sp>
      <p:pic>
        <p:nvPicPr>
          <p:cNvPr id="13" name="Picture 2">
            <a:extLst>
              <a:ext uri="{FF2B5EF4-FFF2-40B4-BE49-F238E27FC236}">
                <a16:creationId xmlns:a16="http://schemas.microsoft.com/office/drawing/2014/main" id="{8959FDC8-33D0-46DB-A992-40378652EB5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391525" y="82551"/>
            <a:ext cx="647700"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Psycho News (002)">
            <a:extLst>
              <a:ext uri="{FF2B5EF4-FFF2-40B4-BE49-F238E27FC236}">
                <a16:creationId xmlns:a16="http://schemas.microsoft.com/office/drawing/2014/main" id="{AE7F98AB-BA0D-45F3-B9FE-2502FB3788F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t="32541" r="482"/>
          <a:stretch>
            <a:fillRect/>
          </a:stretch>
        </p:blipFill>
        <p:spPr bwMode="auto">
          <a:xfrm>
            <a:off x="8313995" y="5461404"/>
            <a:ext cx="817959" cy="10890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6E6809E8-3704-466E-9B1D-0D8CE2F774E5}"/>
              </a:ext>
            </a:extLst>
          </p:cNvPr>
          <p:cNvSpPr txBox="1"/>
          <p:nvPr/>
        </p:nvSpPr>
        <p:spPr>
          <a:xfrm>
            <a:off x="8313994" y="6442503"/>
            <a:ext cx="830006" cy="334835"/>
          </a:xfrm>
          <a:prstGeom prst="rect">
            <a:avLst/>
          </a:prstGeom>
          <a:solidFill>
            <a:schemeClr val="bg1"/>
          </a:solidFill>
        </p:spPr>
        <p:txBody>
          <a:bodyPr wrap="square" rtlCol="0">
            <a:spAutoFit/>
          </a:bodyPr>
          <a:lstStyle/>
          <a:p>
            <a:pPr algn="ctr"/>
            <a:r>
              <a:rPr lang="en-GB" sz="788" b="1" dirty="0">
                <a:solidFill>
                  <a:srgbClr val="FFC000"/>
                </a:solidFill>
              </a:rPr>
              <a:t>Social Science Dept</a:t>
            </a:r>
          </a:p>
        </p:txBody>
      </p:sp>
      <p:sp>
        <p:nvSpPr>
          <p:cNvPr id="8" name="Text Placeholder 3">
            <a:extLst>
              <a:ext uri="{FF2B5EF4-FFF2-40B4-BE49-F238E27FC236}">
                <a16:creationId xmlns:a16="http://schemas.microsoft.com/office/drawing/2014/main" id="{A590B39D-8DAD-48F1-A000-BA2B267249C2}"/>
              </a:ext>
            </a:extLst>
          </p:cNvPr>
          <p:cNvSpPr txBox="1">
            <a:spLocks/>
          </p:cNvSpPr>
          <p:nvPr/>
        </p:nvSpPr>
        <p:spPr>
          <a:xfrm>
            <a:off x="113110" y="1"/>
            <a:ext cx="1760934" cy="2397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a:t>Social Sciences Dept</a:t>
            </a:r>
            <a:endParaRPr lang="en-GB" sz="1050" dirty="0"/>
          </a:p>
        </p:txBody>
      </p:sp>
    </p:spTree>
    <p:extLst>
      <p:ext uri="{BB962C8B-B14F-4D97-AF65-F5344CB8AC3E}">
        <p14:creationId xmlns:p14="http://schemas.microsoft.com/office/powerpoint/2010/main" val="217272279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GpzftQf8oI&amp;t=1s" TargetMode="External"/><Relationship Id="rId2" Type="http://schemas.openxmlformats.org/officeDocument/2006/relationships/slideLayout" Target="../slideLayouts/slideLayout6.xml"/><Relationship Id="rId1" Type="http://schemas.openxmlformats.org/officeDocument/2006/relationships/video" Target="https://www.youtube.com/embed/EGpzftQf8oI?start=1&amp;feature=oembed" TargetMode="Externa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les.plymouth.sch.uk/page/?title=Post+16&amp;pid=3"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bennett@heles.plymouth.sch.uk" TargetMode="External"/><Relationship Id="rId2" Type="http://schemas.openxmlformats.org/officeDocument/2006/relationships/hyperlink" Target="mailto:finnie@heles.plymouth.sch.uk"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video" Target="https://www.youtube.com/embed/vo4pMVb0R6M?list=PL8dPuuaLjXtOPRKzVLY0jJY-uHOH9KVU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o4pMVb0R6M&amp;list=PL8dPuuaLjXtOPRKzVLY0jJY-uHOH9KVU6"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tymonline.com/word/-logy?ref=etymonline_crossreference" TargetMode="External"/><Relationship Id="rId2" Type="http://schemas.openxmlformats.org/officeDocument/2006/relationships/hyperlink" Target="https://www.etymonline.com/word/psyche?ref=etymonline_crossreference" TargetMode="External"/><Relationship Id="rId1" Type="http://schemas.openxmlformats.org/officeDocument/2006/relationships/slideLayout" Target="../slideLayouts/slideLayout19.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59" y="1794703"/>
            <a:ext cx="7886700" cy="1325563"/>
          </a:xfrm>
        </p:spPr>
        <p:txBody>
          <a:bodyPr>
            <a:noAutofit/>
          </a:bodyPr>
          <a:lstStyle/>
          <a:p>
            <a:r>
              <a:rPr lang="en-GB" sz="4000" dirty="0"/>
              <a:t>Post 16 Induction Day</a:t>
            </a:r>
            <a:br>
              <a:rPr lang="en-GB" sz="4000" dirty="0"/>
            </a:br>
            <a:br>
              <a:rPr lang="en-GB" sz="4000" dirty="0"/>
            </a:br>
            <a:r>
              <a:rPr lang="en-GB" sz="4000" dirty="0"/>
              <a:t>Welcome to Psychology</a:t>
            </a:r>
          </a:p>
        </p:txBody>
      </p:sp>
      <p:sp>
        <p:nvSpPr>
          <p:cNvPr id="3" name="Subtitle 2"/>
          <p:cNvSpPr>
            <a:spLocks noGrp="1"/>
          </p:cNvSpPr>
          <p:nvPr>
            <p:ph type="subTitle" idx="4294967295"/>
          </p:nvPr>
        </p:nvSpPr>
        <p:spPr>
          <a:xfrm>
            <a:off x="395287" y="5013176"/>
            <a:ext cx="8353425" cy="1104528"/>
          </a:xfrm>
        </p:spPr>
        <p:txBody>
          <a:bodyPr>
            <a:noAutofit/>
          </a:bodyPr>
          <a:lstStyle/>
          <a:p>
            <a:pPr marL="0" indent="0" algn="ctr">
              <a:buNone/>
            </a:pPr>
            <a:r>
              <a:rPr lang="en-GB" sz="3200" b="1" dirty="0"/>
              <a:t>A-Level Psychology</a:t>
            </a:r>
          </a:p>
          <a:p>
            <a:pPr marL="0" indent="0" algn="ctr">
              <a:buNone/>
            </a:pPr>
            <a:r>
              <a:rPr lang="en-GB" sz="3200" b="1" dirty="0"/>
              <a:t>Miss Finnie- Teacher of Social Sciences</a:t>
            </a:r>
          </a:p>
        </p:txBody>
      </p:sp>
      <p:pic>
        <p:nvPicPr>
          <p:cNvPr id="6" name="Picture 10">
            <a:extLst>
              <a:ext uri="{FF2B5EF4-FFF2-40B4-BE49-F238E27FC236}">
                <a16:creationId xmlns:a16="http://schemas.microsoft.com/office/drawing/2014/main" id="{989548DC-CB2F-40FD-8FE8-6E37B8965C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96752"/>
            <a:ext cx="2520280" cy="252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651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a:extLst>
              <a:ext uri="{FF2B5EF4-FFF2-40B4-BE49-F238E27FC236}">
                <a16:creationId xmlns:a16="http://schemas.microsoft.com/office/drawing/2014/main" id="{64847740-820B-4818-B6A2-155E15903AA3}"/>
              </a:ext>
            </a:extLst>
          </p:cNvPr>
          <p:cNvSpPr txBox="1">
            <a:spLocks noChangeArrowheads="1"/>
          </p:cNvSpPr>
          <p:nvPr/>
        </p:nvSpPr>
        <p:spPr bwMode="auto">
          <a:xfrm>
            <a:off x="971600" y="13370"/>
            <a:ext cx="7425903" cy="6663455"/>
          </a:xfrm>
          <a:prstGeom prst="rect">
            <a:avLst/>
          </a:prstGeom>
          <a:solidFill>
            <a:schemeClr val="accent5">
              <a:lumMod val="20000"/>
              <a:lumOff val="80000"/>
            </a:schemeClr>
          </a:solidFill>
          <a:ln>
            <a:noFill/>
          </a:ln>
        </p:spPr>
        <p:txBody>
          <a:bodyPr wrap="square" lIns="101882" tIns="50941" rIns="101882" bIns="50941">
            <a:spAutoFit/>
          </a:bodyPr>
          <a:lstStyle>
            <a:lvl1pPr defTabSz="1019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1019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1019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60000"/>
              </a:lnSpc>
              <a:spcBef>
                <a:spcPct val="0"/>
              </a:spcBef>
              <a:buFontTx/>
              <a:buNone/>
            </a:pPr>
            <a:r>
              <a:rPr lang="en-US" altLang="en-US" sz="2700" b="1">
                <a:solidFill>
                  <a:srgbClr val="008000"/>
                </a:solidFill>
                <a:latin typeface="Arial" panose="020B0604020202020204" pitchFamily="34" charset="0"/>
              </a:rPr>
              <a:t>GREEN</a:t>
            </a:r>
            <a:r>
              <a:rPr lang="en-US" altLang="en-US" sz="2700" b="1">
                <a:solidFill>
                  <a:srgbClr val="FFFF00"/>
                </a:solidFill>
                <a:latin typeface="Arial" panose="020B0604020202020204" pitchFamily="34" charset="0"/>
              </a:rPr>
              <a:t> </a:t>
            </a:r>
          </a:p>
          <a:p>
            <a:pPr algn="ctr">
              <a:lnSpc>
                <a:spcPct val="160000"/>
              </a:lnSpc>
              <a:spcBef>
                <a:spcPct val="0"/>
              </a:spcBef>
              <a:buFontTx/>
              <a:buNone/>
            </a:pPr>
            <a:r>
              <a:rPr lang="en-US" altLang="en-US" sz="2700" b="1">
                <a:solidFill>
                  <a:srgbClr val="0000FF"/>
                </a:solidFill>
                <a:latin typeface="Arial" panose="020B0604020202020204" pitchFamily="34" charset="0"/>
              </a:rPr>
              <a:t>BLUE</a:t>
            </a:r>
            <a:endParaRPr lang="en-US" altLang="en-US" sz="2700" b="1">
              <a:latin typeface="Palatino" pitchFamily="18" charset="0"/>
            </a:endParaRPr>
          </a:p>
          <a:p>
            <a:pPr algn="ctr">
              <a:lnSpc>
                <a:spcPct val="160000"/>
              </a:lnSpc>
              <a:spcBef>
                <a:spcPct val="0"/>
              </a:spcBef>
              <a:buFontTx/>
              <a:buNone/>
            </a:pPr>
            <a:r>
              <a:rPr lang="en-US" altLang="en-US" sz="2700" b="1">
                <a:solidFill>
                  <a:srgbClr val="FFFF00"/>
                </a:solidFill>
                <a:latin typeface="Arial" panose="020B0604020202020204" pitchFamily="34" charset="0"/>
              </a:rPr>
              <a:t>YELLOW</a:t>
            </a:r>
            <a:br>
              <a:rPr lang="en-US" altLang="en-US" sz="2700" b="1">
                <a:latin typeface="Arial" panose="020B0604020202020204" pitchFamily="34" charset="0"/>
              </a:rPr>
            </a:br>
            <a:r>
              <a:rPr lang="en-US" altLang="en-US" sz="2700" b="1">
                <a:solidFill>
                  <a:srgbClr val="161616"/>
                </a:solidFill>
                <a:latin typeface="Arial" panose="020B0604020202020204" pitchFamily="34" charset="0"/>
              </a:rPr>
              <a:t>BLACK</a:t>
            </a:r>
            <a:br>
              <a:rPr lang="en-US" altLang="en-US" sz="2700" b="1">
                <a:solidFill>
                  <a:srgbClr val="FFFF00"/>
                </a:solidFill>
                <a:latin typeface="Palatino" pitchFamily="18" charset="0"/>
              </a:rPr>
            </a:br>
            <a:r>
              <a:rPr lang="en-US" altLang="en-US" sz="2700" b="1">
                <a:solidFill>
                  <a:srgbClr val="0000FF"/>
                </a:solidFill>
                <a:latin typeface="Arial" panose="020B0604020202020204" pitchFamily="34" charset="0"/>
              </a:rPr>
              <a:t>BLUE</a:t>
            </a:r>
            <a:br>
              <a:rPr lang="en-US" altLang="en-US" sz="2700" b="1">
                <a:solidFill>
                  <a:srgbClr val="0000FF"/>
                </a:solidFill>
                <a:latin typeface="Arial" panose="020B0604020202020204" pitchFamily="34" charset="0"/>
              </a:rPr>
            </a:br>
            <a:r>
              <a:rPr lang="en-US" altLang="en-US" sz="2700" b="1">
                <a:solidFill>
                  <a:srgbClr val="FFFF00"/>
                </a:solidFill>
                <a:latin typeface="Arial" panose="020B0604020202020204" pitchFamily="34" charset="0"/>
              </a:rPr>
              <a:t> YELLOW</a:t>
            </a:r>
          </a:p>
          <a:p>
            <a:pPr algn="ctr">
              <a:lnSpc>
                <a:spcPct val="160000"/>
              </a:lnSpc>
              <a:spcBef>
                <a:spcPct val="0"/>
              </a:spcBef>
              <a:buFontTx/>
              <a:buNone/>
            </a:pPr>
            <a:r>
              <a:rPr lang="en-US" altLang="en-US" sz="2700" b="1">
                <a:solidFill>
                  <a:srgbClr val="FF0000"/>
                </a:solidFill>
                <a:latin typeface="Arial" panose="020B0604020202020204" pitchFamily="34" charset="0"/>
              </a:rPr>
              <a:t>RED</a:t>
            </a:r>
            <a:br>
              <a:rPr lang="en-US" altLang="en-US" sz="2700" b="1">
                <a:solidFill>
                  <a:srgbClr val="FF0000"/>
                </a:solidFill>
                <a:latin typeface="Arial" panose="020B0604020202020204" pitchFamily="34" charset="0"/>
              </a:rPr>
            </a:br>
            <a:r>
              <a:rPr lang="en-US" altLang="en-US" sz="2700" b="1">
                <a:solidFill>
                  <a:schemeClr val="bg1"/>
                </a:solidFill>
                <a:latin typeface="Arial" panose="020B0604020202020204" pitchFamily="34" charset="0"/>
              </a:rPr>
              <a:t>WHITE</a:t>
            </a:r>
            <a:br>
              <a:rPr lang="en-US" altLang="en-US" sz="2700" b="1">
                <a:solidFill>
                  <a:srgbClr val="0000FF"/>
                </a:solidFill>
                <a:latin typeface="Arial" panose="020B0604020202020204" pitchFamily="34" charset="0"/>
              </a:rPr>
            </a:br>
            <a:r>
              <a:rPr lang="en-US" altLang="en-US" sz="2700" b="1">
                <a:solidFill>
                  <a:srgbClr val="008000"/>
                </a:solidFill>
                <a:latin typeface="Arial" panose="020B0604020202020204" pitchFamily="34" charset="0"/>
              </a:rPr>
              <a:t>GREEN</a:t>
            </a:r>
            <a:endParaRPr lang="en-US" altLang="en-US" sz="2700" b="1">
              <a:latin typeface="Arial" panose="020B0604020202020204" pitchFamily="34" charset="0"/>
            </a:endParaRPr>
          </a:p>
          <a:p>
            <a:pPr algn="ctr">
              <a:lnSpc>
                <a:spcPct val="160000"/>
              </a:lnSpc>
              <a:spcBef>
                <a:spcPct val="0"/>
              </a:spcBef>
              <a:buFontTx/>
              <a:buNone/>
            </a:pPr>
            <a:r>
              <a:rPr lang="en-US" altLang="en-US" sz="2700" b="1">
                <a:solidFill>
                  <a:srgbClr val="FF0000"/>
                </a:solidFill>
                <a:latin typeface="Arial" panose="020B0604020202020204" pitchFamily="34" charset="0"/>
              </a:rPr>
              <a:t>RED</a:t>
            </a:r>
            <a:endParaRPr lang="en-US" altLang="en-US" sz="2700">
              <a:solidFill>
                <a:srgbClr val="FF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a:extLst>
              <a:ext uri="{FF2B5EF4-FFF2-40B4-BE49-F238E27FC236}">
                <a16:creationId xmlns:a16="http://schemas.microsoft.com/office/drawing/2014/main" id="{C8B31E26-AF46-4173-B6DA-59955637BCF6}"/>
              </a:ext>
            </a:extLst>
          </p:cNvPr>
          <p:cNvSpPr txBox="1">
            <a:spLocks noChangeArrowheads="1"/>
          </p:cNvSpPr>
          <p:nvPr/>
        </p:nvSpPr>
        <p:spPr bwMode="auto">
          <a:xfrm>
            <a:off x="830845" y="92046"/>
            <a:ext cx="7482309" cy="6673907"/>
          </a:xfrm>
          <a:prstGeom prst="rect">
            <a:avLst/>
          </a:prstGeom>
          <a:solidFill>
            <a:schemeClr val="accent5">
              <a:lumMod val="20000"/>
              <a:lumOff val="80000"/>
            </a:schemeClr>
          </a:solidFill>
          <a:ln>
            <a:noFill/>
          </a:ln>
        </p:spPr>
        <p:txBody>
          <a:bodyPr wrap="square" lIns="101882" tIns="50941" rIns="101882" bIns="50941">
            <a:spAutoFit/>
          </a:bodyPr>
          <a:lstStyle>
            <a:lvl1pPr defTabSz="1019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1019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1019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60000"/>
              </a:lnSpc>
              <a:spcBef>
                <a:spcPct val="0"/>
              </a:spcBef>
              <a:buFontTx/>
              <a:buNone/>
            </a:pPr>
            <a:r>
              <a:rPr lang="en-US" altLang="en-US" sz="2700" b="1" dirty="0">
                <a:solidFill>
                  <a:srgbClr val="FF0000"/>
                </a:solidFill>
                <a:latin typeface="Arial" panose="020B0604020202020204" pitchFamily="34" charset="0"/>
              </a:rPr>
              <a:t>BLACK</a:t>
            </a:r>
            <a:endParaRPr lang="en-US" altLang="en-US" sz="2700" b="1" dirty="0">
              <a:solidFill>
                <a:srgbClr val="FFFF00"/>
              </a:solidFill>
              <a:latin typeface="Arial" panose="020B0604020202020204" pitchFamily="34" charset="0"/>
            </a:endParaRPr>
          </a:p>
          <a:p>
            <a:pPr algn="ctr">
              <a:lnSpc>
                <a:spcPct val="160000"/>
              </a:lnSpc>
              <a:spcBef>
                <a:spcPct val="0"/>
              </a:spcBef>
              <a:buFontTx/>
              <a:buNone/>
            </a:pPr>
            <a:r>
              <a:rPr lang="en-US" altLang="en-US" sz="2700" b="1" dirty="0">
                <a:solidFill>
                  <a:srgbClr val="008000"/>
                </a:solidFill>
                <a:latin typeface="Arial" panose="020B0604020202020204" pitchFamily="34" charset="0"/>
              </a:rPr>
              <a:t>BLUE</a:t>
            </a:r>
            <a:endParaRPr lang="en-US" altLang="en-US" sz="2700" b="1" dirty="0">
              <a:latin typeface="Palatino" pitchFamily="18" charset="0"/>
            </a:endParaRPr>
          </a:p>
          <a:p>
            <a:pPr algn="ctr">
              <a:lnSpc>
                <a:spcPct val="160000"/>
              </a:lnSpc>
              <a:spcBef>
                <a:spcPct val="0"/>
              </a:spcBef>
              <a:buFontTx/>
              <a:buNone/>
            </a:pPr>
            <a:r>
              <a:rPr lang="en-US" altLang="en-US" sz="2700" b="1" dirty="0">
                <a:solidFill>
                  <a:srgbClr val="0070C0"/>
                </a:solidFill>
                <a:latin typeface="Arial" panose="020B0604020202020204" pitchFamily="34" charset="0"/>
              </a:rPr>
              <a:t>RED</a:t>
            </a:r>
          </a:p>
          <a:p>
            <a:pPr algn="ctr">
              <a:lnSpc>
                <a:spcPct val="160000"/>
              </a:lnSpc>
              <a:spcBef>
                <a:spcPct val="0"/>
              </a:spcBef>
              <a:buFontTx/>
              <a:buNone/>
            </a:pPr>
            <a:r>
              <a:rPr lang="en-US" altLang="en-US" sz="2700" b="1" dirty="0">
                <a:solidFill>
                  <a:srgbClr val="0000FF"/>
                </a:solidFill>
                <a:latin typeface="Arial" panose="020B0604020202020204" pitchFamily="34" charset="0"/>
              </a:rPr>
              <a:t> </a:t>
            </a:r>
            <a:r>
              <a:rPr lang="en-US" altLang="en-US" sz="2700" b="1" dirty="0">
                <a:solidFill>
                  <a:srgbClr val="FF0000"/>
                </a:solidFill>
                <a:latin typeface="Arial" panose="020B0604020202020204" pitchFamily="34" charset="0"/>
              </a:rPr>
              <a:t>YELLOW</a:t>
            </a:r>
            <a:r>
              <a:rPr lang="en-US" altLang="en-US" sz="2700" b="1" dirty="0">
                <a:latin typeface="Arial" panose="020B0604020202020204" pitchFamily="34" charset="0"/>
              </a:rPr>
              <a:t> </a:t>
            </a:r>
          </a:p>
          <a:p>
            <a:pPr algn="ctr">
              <a:lnSpc>
                <a:spcPct val="160000"/>
              </a:lnSpc>
              <a:spcBef>
                <a:spcPct val="0"/>
              </a:spcBef>
              <a:buFontTx/>
              <a:buNone/>
            </a:pPr>
            <a:r>
              <a:rPr lang="en-US" altLang="en-US" sz="2700" b="1" dirty="0">
                <a:solidFill>
                  <a:srgbClr val="FFFF00"/>
                </a:solidFill>
                <a:latin typeface="Arial" panose="020B0604020202020204" pitchFamily="34" charset="0"/>
              </a:rPr>
              <a:t>ORANGE</a:t>
            </a:r>
            <a:br>
              <a:rPr lang="en-US" altLang="en-US" sz="2700" b="1" dirty="0">
                <a:latin typeface="Arial" panose="020B0604020202020204" pitchFamily="34" charset="0"/>
              </a:rPr>
            </a:br>
            <a:r>
              <a:rPr lang="en-US" altLang="en-US" sz="2700" b="1" dirty="0">
                <a:solidFill>
                  <a:srgbClr val="FFFF00"/>
                </a:solidFill>
                <a:latin typeface="Arial" panose="020B0604020202020204" pitchFamily="34" charset="0"/>
              </a:rPr>
              <a:t> </a:t>
            </a:r>
            <a:r>
              <a:rPr lang="en-US" altLang="en-US" sz="2700" b="1" dirty="0">
                <a:solidFill>
                  <a:srgbClr val="0070C0"/>
                </a:solidFill>
                <a:latin typeface="Arial" panose="020B0604020202020204" pitchFamily="34" charset="0"/>
              </a:rPr>
              <a:t>GREEN </a:t>
            </a:r>
          </a:p>
          <a:p>
            <a:pPr algn="ctr">
              <a:lnSpc>
                <a:spcPct val="160000"/>
              </a:lnSpc>
              <a:spcBef>
                <a:spcPct val="0"/>
              </a:spcBef>
              <a:buFontTx/>
              <a:buNone/>
            </a:pPr>
            <a:r>
              <a:rPr lang="en-US" altLang="en-US" sz="2700" b="1" dirty="0">
                <a:solidFill>
                  <a:srgbClr val="FF0000"/>
                </a:solidFill>
                <a:latin typeface="Arial" panose="020B0604020202020204" pitchFamily="34" charset="0"/>
              </a:rPr>
              <a:t>PURPLE</a:t>
            </a:r>
            <a:br>
              <a:rPr lang="en-US" altLang="en-US" sz="2700" b="1" dirty="0">
                <a:solidFill>
                  <a:srgbClr val="FF0000"/>
                </a:solidFill>
                <a:latin typeface="Arial" panose="020B0604020202020204" pitchFamily="34" charset="0"/>
              </a:rPr>
            </a:br>
            <a:r>
              <a:rPr lang="en-US" altLang="en-US" sz="2700" b="1" dirty="0">
                <a:solidFill>
                  <a:srgbClr val="FFFF00"/>
                </a:solidFill>
                <a:latin typeface="Arial" panose="020B0604020202020204" pitchFamily="34" charset="0"/>
              </a:rPr>
              <a:t>GREEN</a:t>
            </a:r>
          </a:p>
          <a:p>
            <a:pPr algn="ctr">
              <a:lnSpc>
                <a:spcPct val="160000"/>
              </a:lnSpc>
              <a:spcBef>
                <a:spcPct val="0"/>
              </a:spcBef>
              <a:buFontTx/>
              <a:buNone/>
            </a:pPr>
            <a:r>
              <a:rPr lang="en-US" altLang="en-US" sz="2700" b="1" dirty="0">
                <a:latin typeface="Arial" panose="020B0604020202020204" pitchFamily="34" charset="0"/>
              </a:rPr>
              <a:t>BLACK</a:t>
            </a:r>
            <a:r>
              <a:rPr lang="en-US" altLang="en-US" sz="2700" b="1" dirty="0">
                <a:solidFill>
                  <a:schemeClr val="bg2"/>
                </a:solidFill>
                <a:latin typeface="Arial" panose="020B0604020202020204" pitchFamily="34" charset="0"/>
              </a:rPr>
              <a:t> </a:t>
            </a:r>
            <a:br>
              <a:rPr lang="en-US" altLang="en-US" sz="2700" b="1" dirty="0">
                <a:solidFill>
                  <a:schemeClr val="bg2"/>
                </a:solidFill>
                <a:latin typeface="Palatino" pitchFamily="18" charset="0"/>
              </a:rPr>
            </a:br>
            <a:r>
              <a:rPr lang="en-US" altLang="en-US" sz="2700" b="1" dirty="0">
                <a:solidFill>
                  <a:srgbClr val="FFFF00"/>
                </a:solidFill>
                <a:latin typeface="Palatino" pitchFamily="18" charset="0"/>
              </a:rPr>
              <a:t> </a:t>
            </a:r>
            <a:r>
              <a:rPr lang="en-US" altLang="en-US" sz="2700" b="1" dirty="0">
                <a:solidFill>
                  <a:srgbClr val="008000"/>
                </a:solidFill>
                <a:latin typeface="Arial" panose="020B0604020202020204" pitchFamily="34" charset="0"/>
              </a:rPr>
              <a:t>YELLOW</a:t>
            </a:r>
            <a:endParaRPr lang="en-US" altLang="en-US" sz="2700" b="1" dirty="0">
              <a:solidFill>
                <a:srgbClr val="0000FF"/>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E6F903-B0C6-4B7C-A0BA-32F26EC72090}"/>
              </a:ext>
            </a:extLst>
          </p:cNvPr>
          <p:cNvSpPr/>
          <p:nvPr/>
        </p:nvSpPr>
        <p:spPr>
          <a:xfrm>
            <a:off x="2123728" y="2857975"/>
            <a:ext cx="5279587" cy="584775"/>
          </a:xfrm>
          <a:prstGeom prst="rect">
            <a:avLst/>
          </a:prstGeom>
        </p:spPr>
        <p:txBody>
          <a:bodyPr wrap="none">
            <a:spAutoFit/>
          </a:bodyPr>
          <a:lstStyle/>
          <a:p>
            <a:r>
              <a:rPr lang="en-GB" sz="3200" dirty="0">
                <a:solidFill>
                  <a:schemeClr val="bg1"/>
                </a:solidFill>
                <a:latin typeface="Roboto"/>
                <a:hlinkClick r:id="rId3"/>
              </a:rPr>
              <a:t>The Stroop Effect Explained</a:t>
            </a:r>
            <a:endParaRPr lang="en-GB" sz="3200" b="0" i="0" dirty="0">
              <a:solidFill>
                <a:schemeClr val="bg1"/>
              </a:solidFill>
              <a:effectLst/>
              <a:latin typeface="Roboto"/>
            </a:endParaRPr>
          </a:p>
        </p:txBody>
      </p:sp>
      <p:pic>
        <p:nvPicPr>
          <p:cNvPr id="7" name="Online Media 6" title="The Stroop Effect Explained">
            <a:hlinkClick r:id="" action="ppaction://media"/>
            <a:extLst>
              <a:ext uri="{FF2B5EF4-FFF2-40B4-BE49-F238E27FC236}">
                <a16:creationId xmlns:a16="http://schemas.microsoft.com/office/drawing/2014/main" id="{9F7108D8-B36B-4931-9B1F-4BE6C8E847AE}"/>
              </a:ext>
            </a:extLst>
          </p:cNvPr>
          <p:cNvPicPr>
            <a:picLocks noGrp="1" noRot="1" noChangeAspect="1"/>
          </p:cNvPicPr>
          <p:nvPr>
            <p:ph idx="1"/>
            <a:videoFile r:link="rId1"/>
          </p:nvPr>
        </p:nvPicPr>
        <p:blipFill>
          <a:blip r:embed="rId4"/>
          <a:stretch>
            <a:fillRect/>
          </a:stretch>
        </p:blipFill>
        <p:spPr>
          <a:xfrm>
            <a:off x="127000" y="1463675"/>
            <a:ext cx="8912225" cy="5035550"/>
          </a:xfrm>
          <a:prstGeom prst="rect">
            <a:avLst/>
          </a:prstGeom>
        </p:spPr>
      </p:pic>
      <p:sp>
        <p:nvSpPr>
          <p:cNvPr id="4" name="Content Placeholder 3">
            <a:extLst>
              <a:ext uri="{FF2B5EF4-FFF2-40B4-BE49-F238E27FC236}">
                <a16:creationId xmlns:a16="http://schemas.microsoft.com/office/drawing/2014/main" id="{09C50CB9-B85E-4033-83C7-3DF486D35461}"/>
              </a:ext>
            </a:extLst>
          </p:cNvPr>
          <p:cNvSpPr>
            <a:spLocks noGrp="1"/>
          </p:cNvSpPr>
          <p:nvPr>
            <p:ph sz="quarter" idx="11"/>
          </p:nvPr>
        </p:nvSpPr>
        <p:spPr/>
        <p:txBody>
          <a:bodyPr/>
          <a:lstStyle/>
          <a:p>
            <a:r>
              <a:rPr lang="en-GB" dirty="0"/>
              <a:t>Explained…</a:t>
            </a:r>
          </a:p>
        </p:txBody>
      </p:sp>
      <p:sp>
        <p:nvSpPr>
          <p:cNvPr id="5" name="Picture Placeholder 4">
            <a:extLst>
              <a:ext uri="{FF2B5EF4-FFF2-40B4-BE49-F238E27FC236}">
                <a16:creationId xmlns:a16="http://schemas.microsoft.com/office/drawing/2014/main" id="{0F88AD81-954A-4FF8-8521-35F600D8DC5A}"/>
              </a:ext>
            </a:extLst>
          </p:cNvPr>
          <p:cNvSpPr>
            <a:spLocks noGrp="1"/>
          </p:cNvSpPr>
          <p:nvPr>
            <p:ph type="pic" sz="quarter" idx="14"/>
          </p:nvPr>
        </p:nvSpPr>
        <p:spPr/>
      </p:sp>
      <p:sp>
        <p:nvSpPr>
          <p:cNvPr id="6" name="Picture Placeholder 5">
            <a:extLst>
              <a:ext uri="{FF2B5EF4-FFF2-40B4-BE49-F238E27FC236}">
                <a16:creationId xmlns:a16="http://schemas.microsoft.com/office/drawing/2014/main" id="{64AC4309-2BE6-4447-8F9B-1A4F61F1A8FF}"/>
              </a:ext>
            </a:extLst>
          </p:cNvPr>
          <p:cNvSpPr>
            <a:spLocks noGrp="1"/>
          </p:cNvSpPr>
          <p:nvPr>
            <p:ph type="pic" sz="quarter" idx="15"/>
          </p:nvPr>
        </p:nvSpPr>
        <p:spPr/>
      </p:sp>
    </p:spTree>
    <p:extLst>
      <p:ext uri="{BB962C8B-B14F-4D97-AF65-F5344CB8AC3E}">
        <p14:creationId xmlns:p14="http://schemas.microsoft.com/office/powerpoint/2010/main" val="19360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11F115-6570-064E-8AE2-FFB1D35C2AC2}"/>
              </a:ext>
            </a:extLst>
          </p:cNvPr>
          <p:cNvGraphicFramePr>
            <a:graphicFrameLocks noGrp="1"/>
          </p:cNvGraphicFramePr>
          <p:nvPr>
            <p:ph idx="1"/>
            <p:extLst>
              <p:ext uri="{D42A27DB-BD31-4B8C-83A1-F6EECF244321}">
                <p14:modId xmlns:p14="http://schemas.microsoft.com/office/powerpoint/2010/main" val="3218202757"/>
              </p:ext>
            </p:extLst>
          </p:nvPr>
        </p:nvGraphicFramePr>
        <p:xfrm>
          <a:off x="127000" y="1260475"/>
          <a:ext cx="8912943" cy="4539424"/>
        </p:xfrm>
        <a:graphic>
          <a:graphicData uri="http://schemas.openxmlformats.org/drawingml/2006/table">
            <a:tbl>
              <a:tblPr firstRow="1" firstCol="1" bandRow="1">
                <a:tableStyleId>{5C22544A-7EE6-4342-B048-85BDC9FD1C3A}</a:tableStyleId>
              </a:tblPr>
              <a:tblGrid>
                <a:gridCol w="1748187">
                  <a:extLst>
                    <a:ext uri="{9D8B030D-6E8A-4147-A177-3AD203B41FA5}">
                      <a16:colId xmlns:a16="http://schemas.microsoft.com/office/drawing/2014/main" val="1776417900"/>
                    </a:ext>
                  </a:extLst>
                </a:gridCol>
                <a:gridCol w="3384165">
                  <a:extLst>
                    <a:ext uri="{9D8B030D-6E8A-4147-A177-3AD203B41FA5}">
                      <a16:colId xmlns:a16="http://schemas.microsoft.com/office/drawing/2014/main" val="2426868155"/>
                    </a:ext>
                  </a:extLst>
                </a:gridCol>
                <a:gridCol w="3780591">
                  <a:extLst>
                    <a:ext uri="{9D8B030D-6E8A-4147-A177-3AD203B41FA5}">
                      <a16:colId xmlns:a16="http://schemas.microsoft.com/office/drawing/2014/main" val="2462888914"/>
                    </a:ext>
                  </a:extLst>
                </a:gridCol>
              </a:tblGrid>
              <a:tr h="516064">
                <a:tc>
                  <a:txBody>
                    <a:bodyPr/>
                    <a:lstStyle/>
                    <a:p>
                      <a:pPr algn="ct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375" marR="76375" marT="0" marB="0"/>
                </a:tc>
                <a:tc>
                  <a:txBody>
                    <a:bodyPr/>
                    <a:lstStyle/>
                    <a:p>
                      <a:pPr algn="ctr">
                        <a:lnSpc>
                          <a:spcPct val="107000"/>
                        </a:lnSpc>
                        <a:spcAft>
                          <a:spcPts val="0"/>
                        </a:spcAft>
                      </a:pPr>
                      <a:r>
                        <a:rPr lang="en-GB" sz="2400" dirty="0">
                          <a:effectLst/>
                        </a:rPr>
                        <a:t>Ms Nick Bennett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375" marR="76375" marT="0" marB="0"/>
                </a:tc>
                <a:tc>
                  <a:txBody>
                    <a:bodyPr/>
                    <a:lstStyle/>
                    <a:p>
                      <a:pPr algn="ctr">
                        <a:lnSpc>
                          <a:spcPct val="107000"/>
                        </a:lnSpc>
                        <a:spcAft>
                          <a:spcPts val="0"/>
                        </a:spcAft>
                      </a:pPr>
                      <a:r>
                        <a:rPr lang="en-GB" sz="2400" dirty="0">
                          <a:effectLst/>
                        </a:rPr>
                        <a:t>Miss Laura Finnie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6375" marR="76375" marT="0" marB="0"/>
                </a:tc>
                <a:extLst>
                  <a:ext uri="{0D108BD9-81ED-4DB2-BD59-A6C34878D82A}">
                    <a16:rowId xmlns:a16="http://schemas.microsoft.com/office/drawing/2014/main" val="2980496031"/>
                  </a:ext>
                </a:extLst>
              </a:tr>
              <a:tr h="117370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2400" dirty="0">
                          <a:effectLst/>
                          <a:latin typeface="+mn-lt"/>
                        </a:rPr>
                        <a:t>Psychology  Yr 12</a:t>
                      </a:r>
                      <a:endParaRPr lang="en-GB"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2400" dirty="0">
                        <a:effectLst/>
                        <a:latin typeface="+mn-lt"/>
                        <a:ea typeface="Calibri" panose="020F0502020204030204" pitchFamily="34" charset="0"/>
                        <a:cs typeface="Times New Roman" panose="02020603050405020304" pitchFamily="18" charset="0"/>
                      </a:endParaRPr>
                    </a:p>
                  </a:txBody>
                  <a:tcPr marL="76375" marR="76375" marT="0" marB="0"/>
                </a:tc>
                <a:tc>
                  <a:txBody>
                    <a:bodyPr/>
                    <a:lstStyle/>
                    <a:p>
                      <a:pPr>
                        <a:lnSpc>
                          <a:spcPct val="107000"/>
                        </a:lnSpc>
                        <a:spcAft>
                          <a:spcPts val="0"/>
                        </a:spcAft>
                      </a:pPr>
                      <a:r>
                        <a:rPr lang="en-GB" sz="2400" dirty="0">
                          <a:solidFill>
                            <a:schemeClr val="bg1"/>
                          </a:solidFill>
                          <a:effectLst/>
                          <a:latin typeface="+mn-lt"/>
                          <a:ea typeface="Calibri" panose="020F0502020204030204" pitchFamily="34" charset="0"/>
                        </a:rPr>
                        <a:t>Research methods [yr. 12 content]</a:t>
                      </a:r>
                    </a:p>
                    <a:p>
                      <a:r>
                        <a:rPr lang="en-GB" sz="2400" kern="1200" dirty="0">
                          <a:solidFill>
                            <a:schemeClr val="bg1"/>
                          </a:solidFill>
                          <a:effectLst/>
                          <a:latin typeface="+mn-lt"/>
                          <a:ea typeface="+mn-ea"/>
                          <a:cs typeface="+mn-cs"/>
                        </a:rPr>
                        <a:t>Biopsychology [yr. 12 content]</a:t>
                      </a:r>
                      <a:endParaRPr lang="en-GB" sz="2400" dirty="0">
                        <a:solidFill>
                          <a:schemeClr val="bg1"/>
                        </a:solidFill>
                        <a:effectLst/>
                        <a:latin typeface="+mn-lt"/>
                        <a:ea typeface="Calibri" panose="020F0502020204030204" pitchFamily="34" charset="0"/>
                      </a:endParaRPr>
                    </a:p>
                  </a:txBody>
                  <a:tcPr marL="76375" marR="76375" marT="0" marB="0">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400" kern="1200" dirty="0">
                          <a:solidFill>
                            <a:schemeClr val="bg1"/>
                          </a:solidFill>
                          <a:effectLst/>
                          <a:latin typeface="+mn-lt"/>
                          <a:ea typeface="+mn-ea"/>
                          <a:cs typeface="+mn-cs"/>
                        </a:rPr>
                        <a:t>Approaches in psychology [yr. 12 &amp; yr. 13 content]</a:t>
                      </a:r>
                    </a:p>
                    <a:p>
                      <a:r>
                        <a:rPr lang="en-GB" sz="2400" kern="1200" dirty="0">
                          <a:solidFill>
                            <a:schemeClr val="bg1"/>
                          </a:solidFill>
                          <a:effectLst/>
                          <a:latin typeface="+mn-lt"/>
                          <a:ea typeface="+mn-ea"/>
                          <a:cs typeface="+mn-cs"/>
                        </a:rPr>
                        <a:t>Social Influence</a:t>
                      </a:r>
                    </a:p>
                    <a:p>
                      <a:r>
                        <a:rPr lang="en-GB" sz="2400" kern="1200" dirty="0">
                          <a:solidFill>
                            <a:schemeClr val="bg1"/>
                          </a:solidFill>
                          <a:effectLst/>
                          <a:latin typeface="+mn-lt"/>
                          <a:ea typeface="+mn-ea"/>
                          <a:cs typeface="+mn-cs"/>
                        </a:rPr>
                        <a:t>Attachment</a:t>
                      </a:r>
                    </a:p>
                    <a:p>
                      <a:r>
                        <a:rPr lang="en-GB" sz="2400" kern="1200" dirty="0">
                          <a:solidFill>
                            <a:schemeClr val="bg1"/>
                          </a:solidFill>
                          <a:effectLst/>
                          <a:latin typeface="+mn-lt"/>
                          <a:ea typeface="+mn-ea"/>
                          <a:cs typeface="+mn-cs"/>
                        </a:rPr>
                        <a:t>Psychopathology</a:t>
                      </a:r>
                    </a:p>
                    <a:p>
                      <a:r>
                        <a:rPr lang="en-GB" sz="2400" dirty="0">
                          <a:solidFill>
                            <a:schemeClr val="bg1"/>
                          </a:solidFill>
                          <a:effectLst/>
                          <a:latin typeface="+mn-lt"/>
                          <a:ea typeface="Calibri" panose="020F0502020204030204" pitchFamily="34" charset="0"/>
                          <a:cs typeface="Times New Roman" panose="02020603050405020304" pitchFamily="18" charset="0"/>
                        </a:rPr>
                        <a:t>Memory</a:t>
                      </a:r>
                    </a:p>
                  </a:txBody>
                  <a:tcPr marL="76375" marR="76375" marT="0" marB="0">
                    <a:solidFill>
                      <a:schemeClr val="tx2"/>
                    </a:solidFill>
                  </a:tcPr>
                </a:tc>
                <a:extLst>
                  <a:ext uri="{0D108BD9-81ED-4DB2-BD59-A6C34878D82A}">
                    <a16:rowId xmlns:a16="http://schemas.microsoft.com/office/drawing/2014/main" val="3127794257"/>
                  </a:ext>
                </a:extLst>
              </a:tr>
              <a:tr h="0">
                <a:tc>
                  <a:txBody>
                    <a:bodyPr/>
                    <a:lstStyle/>
                    <a:p>
                      <a:pP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Psychology Yr 13</a:t>
                      </a:r>
                    </a:p>
                  </a:txBody>
                  <a:tcPr marL="76375" marR="76375" marT="0" marB="0"/>
                </a:tc>
                <a:tc>
                  <a:txBody>
                    <a:bodyPr/>
                    <a:lstStyle/>
                    <a:p>
                      <a:r>
                        <a:rPr lang="en-GB" sz="2400" kern="1200" dirty="0">
                          <a:solidFill>
                            <a:schemeClr val="bg1"/>
                          </a:solidFill>
                          <a:effectLst/>
                          <a:latin typeface="+mn-lt"/>
                          <a:ea typeface="+mn-ea"/>
                          <a:cs typeface="+mn-cs"/>
                        </a:rPr>
                        <a:t>Biopsychology [yr. 13 content]</a:t>
                      </a:r>
                    </a:p>
                    <a:p>
                      <a:r>
                        <a:rPr lang="en-GB" sz="2400" kern="1200" dirty="0">
                          <a:solidFill>
                            <a:schemeClr val="bg1"/>
                          </a:solidFill>
                          <a:effectLst/>
                          <a:latin typeface="+mn-lt"/>
                          <a:ea typeface="+mn-ea"/>
                          <a:cs typeface="+mn-cs"/>
                        </a:rPr>
                        <a:t>Research Methods [yr. 13 Content]</a:t>
                      </a:r>
                    </a:p>
                    <a:p>
                      <a:r>
                        <a:rPr lang="en-GB" sz="2400" kern="1200" dirty="0">
                          <a:solidFill>
                            <a:schemeClr val="bg1"/>
                          </a:solidFill>
                          <a:effectLst/>
                          <a:latin typeface="+mn-lt"/>
                          <a:ea typeface="+mn-ea"/>
                          <a:cs typeface="+mn-cs"/>
                        </a:rPr>
                        <a:t>Issues &amp; Debates</a:t>
                      </a:r>
                    </a:p>
                  </a:txBody>
                  <a:tcPr marL="76375" marR="76375" marT="0" marB="0">
                    <a:solidFill>
                      <a:schemeClr val="tx2"/>
                    </a:solidFill>
                  </a:tcPr>
                </a:tc>
                <a:tc>
                  <a:txBody>
                    <a:bodyPr/>
                    <a:lstStyle/>
                    <a:p>
                      <a:r>
                        <a:rPr lang="en-GB" sz="2400" kern="1200" dirty="0">
                          <a:solidFill>
                            <a:schemeClr val="bg1"/>
                          </a:solidFill>
                          <a:effectLst/>
                          <a:latin typeface="+mn-lt"/>
                          <a:ea typeface="+mn-ea"/>
                          <a:cs typeface="+mn-cs"/>
                        </a:rPr>
                        <a:t>Schizophrenia</a:t>
                      </a:r>
                    </a:p>
                    <a:p>
                      <a:r>
                        <a:rPr lang="en-GB" sz="2400" kern="1200" dirty="0">
                          <a:solidFill>
                            <a:schemeClr val="bg1"/>
                          </a:solidFill>
                          <a:effectLst/>
                          <a:latin typeface="+mn-lt"/>
                          <a:ea typeface="+mn-ea"/>
                          <a:cs typeface="+mn-cs"/>
                        </a:rPr>
                        <a:t>Forensic Psychology</a:t>
                      </a:r>
                    </a:p>
                    <a:p>
                      <a:r>
                        <a:rPr lang="en-GB" sz="2400" kern="1200" dirty="0">
                          <a:solidFill>
                            <a:schemeClr val="bg1"/>
                          </a:solidFill>
                          <a:effectLst/>
                          <a:latin typeface="+mn-lt"/>
                          <a:ea typeface="+mn-ea"/>
                          <a:cs typeface="+mn-cs"/>
                        </a:rPr>
                        <a:t>Gender</a:t>
                      </a:r>
                    </a:p>
                  </a:txBody>
                  <a:tcPr marL="76375" marR="76375" marT="0" marB="0">
                    <a:solidFill>
                      <a:schemeClr val="tx2"/>
                    </a:solidFill>
                  </a:tcPr>
                </a:tc>
                <a:extLst>
                  <a:ext uri="{0D108BD9-81ED-4DB2-BD59-A6C34878D82A}">
                    <a16:rowId xmlns:a16="http://schemas.microsoft.com/office/drawing/2014/main" val="2567910903"/>
                  </a:ext>
                </a:extLst>
              </a:tr>
            </a:tbl>
          </a:graphicData>
        </a:graphic>
      </p:graphicFrame>
      <p:sp>
        <p:nvSpPr>
          <p:cNvPr id="3" name="Content Placeholder 2">
            <a:extLst>
              <a:ext uri="{FF2B5EF4-FFF2-40B4-BE49-F238E27FC236}">
                <a16:creationId xmlns:a16="http://schemas.microsoft.com/office/drawing/2014/main" id="{54657211-CFC1-47DA-8FD5-FDE6D380A03A}"/>
              </a:ext>
            </a:extLst>
          </p:cNvPr>
          <p:cNvSpPr>
            <a:spLocks noGrp="1"/>
          </p:cNvSpPr>
          <p:nvPr>
            <p:ph sz="quarter" idx="11"/>
          </p:nvPr>
        </p:nvSpPr>
        <p:spPr/>
        <p:txBody>
          <a:bodyPr/>
          <a:lstStyle/>
          <a:p>
            <a:r>
              <a:rPr lang="en-GB" sz="2800" b="1" dirty="0"/>
              <a:t>ABOUT THIS COURSE</a:t>
            </a:r>
            <a:endParaRPr lang="en-GB" dirty="0"/>
          </a:p>
        </p:txBody>
      </p:sp>
      <p:sp>
        <p:nvSpPr>
          <p:cNvPr id="5" name="Picture Placeholder 4">
            <a:extLst>
              <a:ext uri="{FF2B5EF4-FFF2-40B4-BE49-F238E27FC236}">
                <a16:creationId xmlns:a16="http://schemas.microsoft.com/office/drawing/2014/main" id="{F4A9D873-9AB4-489A-B894-E89D3D55F049}"/>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793D3E74-2743-4B94-AE2E-6BC692128FAF}"/>
              </a:ext>
            </a:extLst>
          </p:cNvPr>
          <p:cNvSpPr>
            <a:spLocks noGrp="1"/>
          </p:cNvSpPr>
          <p:nvPr>
            <p:ph type="pic" sz="quarter" idx="15"/>
          </p:nvPr>
        </p:nvSpPr>
        <p:spPr/>
      </p:sp>
      <p:sp>
        <p:nvSpPr>
          <p:cNvPr id="2" name="Title 1">
            <a:extLst>
              <a:ext uri="{FF2B5EF4-FFF2-40B4-BE49-F238E27FC236}">
                <a16:creationId xmlns:a16="http://schemas.microsoft.com/office/drawing/2014/main" id="{4423E9D3-36FF-4C69-9159-2956599E34C4}"/>
              </a:ext>
            </a:extLst>
          </p:cNvPr>
          <p:cNvSpPr>
            <a:spLocks noGrp="1"/>
          </p:cNvSpPr>
          <p:nvPr>
            <p:ph type="title" idx="4294967295"/>
          </p:nvPr>
        </p:nvSpPr>
        <p:spPr>
          <a:xfrm>
            <a:off x="0" y="0"/>
            <a:ext cx="8229600" cy="706438"/>
          </a:xfrm>
        </p:spPr>
        <p:txBody>
          <a:bodyPr>
            <a:normAutofit/>
          </a:bodyPr>
          <a:lstStyle/>
          <a:p>
            <a:endParaRPr lang="en-GB" sz="3200" dirty="0"/>
          </a:p>
        </p:txBody>
      </p:sp>
      <p:sp>
        <p:nvSpPr>
          <p:cNvPr id="6" name="Rectangle 1">
            <a:extLst>
              <a:ext uri="{FF2B5EF4-FFF2-40B4-BE49-F238E27FC236}">
                <a16:creationId xmlns:a16="http://schemas.microsoft.com/office/drawing/2014/main" id="{DEBB3747-DC2F-C24F-B9BD-8707E070DDDA}"/>
              </a:ext>
            </a:extLst>
          </p:cNvPr>
          <p:cNvSpPr>
            <a:spLocks noChangeArrowheads="1"/>
          </p:cNvSpPr>
          <p:nvPr/>
        </p:nvSpPr>
        <p:spPr bwMode="auto">
          <a:xfrm>
            <a:off x="-1638450" y="-551444"/>
            <a:ext cx="10782450" cy="100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3916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7660692-B145-4CE7-A965-DAAC194D233F}"/>
              </a:ext>
            </a:extLst>
          </p:cNvPr>
          <p:cNvGraphicFramePr>
            <a:graphicFrameLocks noGrp="1"/>
          </p:cNvGraphicFramePr>
          <p:nvPr>
            <p:extLst>
              <p:ext uri="{D42A27DB-BD31-4B8C-83A1-F6EECF244321}">
                <p14:modId xmlns:p14="http://schemas.microsoft.com/office/powerpoint/2010/main" val="1818711622"/>
              </p:ext>
            </p:extLst>
          </p:nvPr>
        </p:nvGraphicFramePr>
        <p:xfrm>
          <a:off x="152399" y="326231"/>
          <a:ext cx="8991601" cy="6205538"/>
        </p:xfrm>
        <a:graphic>
          <a:graphicData uri="http://schemas.openxmlformats.org/drawingml/2006/table">
            <a:tbl>
              <a:tblPr firstRow="1" firstCol="1" bandRow="1">
                <a:tableStyleId>{5C22544A-7EE6-4342-B048-85BDC9FD1C3A}</a:tableStyleId>
              </a:tblPr>
              <a:tblGrid>
                <a:gridCol w="3035643">
                  <a:extLst>
                    <a:ext uri="{9D8B030D-6E8A-4147-A177-3AD203B41FA5}">
                      <a16:colId xmlns:a16="http://schemas.microsoft.com/office/drawing/2014/main" val="20000"/>
                    </a:ext>
                  </a:extLst>
                </a:gridCol>
                <a:gridCol w="2953266">
                  <a:extLst>
                    <a:ext uri="{9D8B030D-6E8A-4147-A177-3AD203B41FA5}">
                      <a16:colId xmlns:a16="http://schemas.microsoft.com/office/drawing/2014/main" val="20001"/>
                    </a:ext>
                  </a:extLst>
                </a:gridCol>
                <a:gridCol w="3002692">
                  <a:extLst>
                    <a:ext uri="{9D8B030D-6E8A-4147-A177-3AD203B41FA5}">
                      <a16:colId xmlns:a16="http://schemas.microsoft.com/office/drawing/2014/main" val="20002"/>
                    </a:ext>
                  </a:extLst>
                </a:gridCol>
              </a:tblGrid>
              <a:tr h="315540">
                <a:tc gridSpan="3">
                  <a:txBody>
                    <a:bodyPr/>
                    <a:lstStyle/>
                    <a:p>
                      <a:pPr marL="0" marR="0" algn="ctr">
                        <a:lnSpc>
                          <a:spcPct val="115000"/>
                        </a:lnSpc>
                        <a:spcBef>
                          <a:spcPts val="0"/>
                        </a:spcBef>
                        <a:spcAft>
                          <a:spcPts val="0"/>
                        </a:spcAft>
                      </a:pPr>
                      <a:r>
                        <a:rPr lang="en-GB" sz="1800" dirty="0">
                          <a:solidFill>
                            <a:schemeClr val="bg1"/>
                          </a:solidFill>
                          <a:effectLst/>
                          <a:latin typeface="Calibri"/>
                          <a:ea typeface="Calibri"/>
                          <a:cs typeface="Times New Roman"/>
                        </a:rPr>
                        <a:t>Year A-Level Course Structure</a:t>
                      </a:r>
                    </a:p>
                  </a:txBody>
                  <a:tcPr marL="49195" marR="49195" marT="0" marB="0">
                    <a:solidFill>
                      <a:schemeClr val="tx2"/>
                    </a:solidFill>
                  </a:tcPr>
                </a:tc>
                <a:tc hMerge="1">
                  <a:txBody>
                    <a:bodyPr/>
                    <a:lstStyle/>
                    <a:p>
                      <a:pPr marL="0" marR="0" algn="ctr">
                        <a:lnSpc>
                          <a:spcPct val="115000"/>
                        </a:lnSpc>
                        <a:spcBef>
                          <a:spcPts val="0"/>
                        </a:spcBef>
                        <a:spcAft>
                          <a:spcPts val="0"/>
                        </a:spcAft>
                      </a:pPr>
                      <a:endParaRPr lang="en-GB" sz="1800" dirty="0">
                        <a:effectLst/>
                        <a:latin typeface="Calibri"/>
                        <a:ea typeface="Calibri"/>
                        <a:cs typeface="Times New Roman"/>
                      </a:endParaRPr>
                    </a:p>
                  </a:txBody>
                  <a:tcPr marL="49195" marR="49195" marT="0" marB="0"/>
                </a:tc>
                <a:tc hMerge="1">
                  <a:txBody>
                    <a:bodyPr/>
                    <a:lstStyle/>
                    <a:p>
                      <a:pPr marL="0" marR="0" algn="ctr">
                        <a:lnSpc>
                          <a:spcPct val="115000"/>
                        </a:lnSpc>
                        <a:spcBef>
                          <a:spcPts val="0"/>
                        </a:spcBef>
                        <a:spcAft>
                          <a:spcPts val="0"/>
                        </a:spcAft>
                      </a:pPr>
                      <a:endParaRPr lang="en-GB" sz="1200" dirty="0">
                        <a:effectLst/>
                        <a:latin typeface="Calibri"/>
                        <a:ea typeface="Calibri"/>
                        <a:cs typeface="Times New Roman"/>
                      </a:endParaRPr>
                    </a:p>
                  </a:txBody>
                  <a:tcPr marL="49195" marR="49195" marT="0" marB="0"/>
                </a:tc>
                <a:extLst>
                  <a:ext uri="{0D108BD9-81ED-4DB2-BD59-A6C34878D82A}">
                    <a16:rowId xmlns:a16="http://schemas.microsoft.com/office/drawing/2014/main" val="10000"/>
                  </a:ext>
                </a:extLst>
              </a:tr>
              <a:tr h="736181">
                <a:tc>
                  <a:txBody>
                    <a:bodyPr/>
                    <a:lstStyle/>
                    <a:p>
                      <a:pPr marL="0" marR="0" algn="ctr">
                        <a:lnSpc>
                          <a:spcPct val="115000"/>
                        </a:lnSpc>
                        <a:spcBef>
                          <a:spcPts val="0"/>
                        </a:spcBef>
                        <a:spcAft>
                          <a:spcPts val="0"/>
                        </a:spcAft>
                      </a:pPr>
                      <a:r>
                        <a:rPr lang="en-GB" sz="1400" b="1" dirty="0">
                          <a:solidFill>
                            <a:schemeClr val="bg1"/>
                          </a:solidFill>
                          <a:effectLst/>
                        </a:rPr>
                        <a:t>Paper 1: Introductory topics in psychology </a:t>
                      </a:r>
                    </a:p>
                    <a:p>
                      <a:pPr marL="0" marR="0" algn="ctr">
                        <a:lnSpc>
                          <a:spcPct val="115000"/>
                        </a:lnSpc>
                        <a:spcBef>
                          <a:spcPts val="0"/>
                        </a:spcBef>
                        <a:spcAft>
                          <a:spcPts val="0"/>
                        </a:spcAft>
                      </a:pPr>
                      <a:r>
                        <a:rPr lang="en-GB" sz="1400" b="1" dirty="0">
                          <a:solidFill>
                            <a:schemeClr val="bg1"/>
                          </a:solidFill>
                          <a:effectLst/>
                        </a:rPr>
                        <a:t>YEAR</a:t>
                      </a:r>
                      <a:r>
                        <a:rPr lang="en-GB" sz="1400" b="1" baseline="0" dirty="0">
                          <a:solidFill>
                            <a:schemeClr val="bg1"/>
                          </a:solidFill>
                          <a:effectLst/>
                        </a:rPr>
                        <a:t> 1 CONTENT</a:t>
                      </a:r>
                      <a:endParaRPr lang="en-GB" sz="1400" b="1" dirty="0">
                        <a:solidFill>
                          <a:schemeClr val="bg1"/>
                        </a:solidFill>
                        <a:effectLst/>
                      </a:endParaRPr>
                    </a:p>
                  </a:txBody>
                  <a:tcPr marL="49195" marR="49195" marT="0" marB="0">
                    <a:solidFill>
                      <a:schemeClr val="tx2"/>
                    </a:solidFill>
                  </a:tcPr>
                </a:tc>
                <a:tc>
                  <a:txBody>
                    <a:bodyPr/>
                    <a:lstStyle/>
                    <a:p>
                      <a:pPr marL="0" marR="0" algn="ctr">
                        <a:lnSpc>
                          <a:spcPct val="115000"/>
                        </a:lnSpc>
                        <a:spcBef>
                          <a:spcPts val="0"/>
                        </a:spcBef>
                        <a:spcAft>
                          <a:spcPts val="0"/>
                        </a:spcAft>
                      </a:pPr>
                      <a:r>
                        <a:rPr lang="en-GB" sz="1400" b="1" dirty="0">
                          <a:solidFill>
                            <a:schemeClr val="bg1"/>
                          </a:solidFill>
                          <a:effectLst/>
                        </a:rPr>
                        <a:t>Paper 2: Psychology in context</a:t>
                      </a:r>
                    </a:p>
                    <a:p>
                      <a:pPr marL="0" marR="0" algn="ctr">
                        <a:lnSpc>
                          <a:spcPct val="115000"/>
                        </a:lnSpc>
                        <a:spcBef>
                          <a:spcPts val="0"/>
                        </a:spcBef>
                        <a:spcAft>
                          <a:spcPts val="0"/>
                        </a:spcAft>
                      </a:pPr>
                      <a:r>
                        <a:rPr lang="en-GB" sz="1400" b="1" dirty="0">
                          <a:solidFill>
                            <a:schemeClr val="bg1"/>
                          </a:solidFill>
                          <a:effectLst/>
                          <a:latin typeface="Calibri"/>
                          <a:ea typeface="Calibri"/>
                          <a:cs typeface="Times New Roman"/>
                        </a:rPr>
                        <a:t>YEAR 1 &amp; YEAR 2 CONTENT</a:t>
                      </a:r>
                      <a:endParaRPr lang="en-GB" sz="1200" b="1" dirty="0">
                        <a:solidFill>
                          <a:schemeClr val="bg1"/>
                        </a:solidFill>
                        <a:effectLst/>
                        <a:latin typeface="Calibri"/>
                        <a:ea typeface="Calibri"/>
                        <a:cs typeface="Times New Roman"/>
                      </a:endParaRPr>
                    </a:p>
                  </a:txBody>
                  <a:tcPr marL="49195" marR="49195" marT="0" marB="0">
                    <a:solidFill>
                      <a:schemeClr val="tx2"/>
                    </a:solidFill>
                  </a:tcPr>
                </a:tc>
                <a:tc>
                  <a:txBody>
                    <a:bodyPr/>
                    <a:lstStyle/>
                    <a:p>
                      <a:pPr marL="0" marR="0" algn="ctr">
                        <a:lnSpc>
                          <a:spcPct val="115000"/>
                        </a:lnSpc>
                        <a:spcBef>
                          <a:spcPts val="0"/>
                        </a:spcBef>
                        <a:spcAft>
                          <a:spcPts val="0"/>
                        </a:spcAft>
                      </a:pPr>
                      <a:r>
                        <a:rPr lang="en-GB" sz="1400" b="1" dirty="0">
                          <a:solidFill>
                            <a:schemeClr val="bg1"/>
                          </a:solidFill>
                          <a:effectLst/>
                        </a:rPr>
                        <a:t>Paper 3: Issues and options in psychology</a:t>
                      </a:r>
                    </a:p>
                    <a:p>
                      <a:pPr marL="0" marR="0" algn="ctr">
                        <a:lnSpc>
                          <a:spcPct val="115000"/>
                        </a:lnSpc>
                        <a:spcBef>
                          <a:spcPts val="0"/>
                        </a:spcBef>
                        <a:spcAft>
                          <a:spcPts val="0"/>
                        </a:spcAft>
                      </a:pPr>
                      <a:r>
                        <a:rPr lang="en-GB" sz="1400" b="1" dirty="0">
                          <a:solidFill>
                            <a:schemeClr val="bg1"/>
                          </a:solidFill>
                          <a:effectLst/>
                          <a:latin typeface="Calibri"/>
                          <a:ea typeface="Calibri"/>
                          <a:cs typeface="Times New Roman"/>
                        </a:rPr>
                        <a:t>YEAR 2 CONTENT</a:t>
                      </a:r>
                      <a:endParaRPr lang="en-GB" sz="1200" b="1" dirty="0">
                        <a:solidFill>
                          <a:schemeClr val="bg1"/>
                        </a:solidFill>
                        <a:effectLst/>
                        <a:latin typeface="Calibri"/>
                        <a:ea typeface="Calibri"/>
                        <a:cs typeface="Times New Roman"/>
                      </a:endParaRPr>
                    </a:p>
                  </a:txBody>
                  <a:tcPr marL="49195" marR="49195" marT="0" marB="0">
                    <a:solidFill>
                      <a:schemeClr val="tx2"/>
                    </a:solidFill>
                  </a:tcPr>
                </a:tc>
                <a:extLst>
                  <a:ext uri="{0D108BD9-81ED-4DB2-BD59-A6C34878D82A}">
                    <a16:rowId xmlns:a16="http://schemas.microsoft.com/office/drawing/2014/main" val="10001"/>
                  </a:ext>
                </a:extLst>
              </a:tr>
              <a:tr h="1227100">
                <a:tc>
                  <a:txBody>
                    <a:bodyPr/>
                    <a:lstStyle/>
                    <a:p>
                      <a:pPr marL="0" marR="0">
                        <a:lnSpc>
                          <a:spcPct val="115000"/>
                        </a:lnSpc>
                        <a:spcBef>
                          <a:spcPts val="0"/>
                        </a:spcBef>
                        <a:spcAft>
                          <a:spcPts val="0"/>
                        </a:spcAft>
                      </a:pPr>
                      <a:r>
                        <a:rPr lang="en-GB" sz="1400" b="1" dirty="0">
                          <a:solidFill>
                            <a:schemeClr val="bg1"/>
                          </a:solidFill>
                          <a:effectLst/>
                        </a:rPr>
                        <a:t>What's assessed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1 Social influence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2 Memory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3 Attachment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4 Psychopathology </a:t>
                      </a:r>
                      <a:endParaRPr lang="en-GB" sz="1200" b="1" dirty="0">
                        <a:solidFill>
                          <a:schemeClr val="bg1"/>
                        </a:solidFill>
                        <a:effectLst/>
                      </a:endParaRPr>
                    </a:p>
                  </a:txBody>
                  <a:tcPr marL="49195" marR="49195" marT="0" marB="0">
                    <a:solidFill>
                      <a:schemeClr val="tx2"/>
                    </a:solidFill>
                  </a:tcPr>
                </a:tc>
                <a:tc>
                  <a:txBody>
                    <a:bodyPr/>
                    <a:lstStyle/>
                    <a:p>
                      <a:pPr marL="0" marR="0">
                        <a:lnSpc>
                          <a:spcPct val="115000"/>
                        </a:lnSpc>
                        <a:spcBef>
                          <a:spcPts val="0"/>
                        </a:spcBef>
                        <a:spcAft>
                          <a:spcPts val="0"/>
                        </a:spcAft>
                      </a:pPr>
                      <a:r>
                        <a:rPr lang="en-GB" sz="1400" b="1" dirty="0">
                          <a:solidFill>
                            <a:schemeClr val="bg1"/>
                          </a:solidFill>
                          <a:effectLst/>
                        </a:rPr>
                        <a:t>What's assessed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1 Approaches in psychology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2 Biopsychology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3 Research methods </a:t>
                      </a:r>
                      <a:endParaRPr lang="en-GB" sz="1200" b="1" dirty="0">
                        <a:solidFill>
                          <a:schemeClr val="bg1"/>
                        </a:solidFill>
                        <a:effectLst/>
                        <a:latin typeface="Calibri"/>
                        <a:ea typeface="Calibri"/>
                        <a:cs typeface="Times New Roman"/>
                      </a:endParaRPr>
                    </a:p>
                  </a:txBody>
                  <a:tcPr marL="49195" marR="49195" marT="0" marB="0">
                    <a:solidFill>
                      <a:schemeClr val="tx2"/>
                    </a:solidFill>
                  </a:tcPr>
                </a:tc>
                <a:tc>
                  <a:txBody>
                    <a:bodyPr/>
                    <a:lstStyle/>
                    <a:p>
                      <a:pPr marL="0" marR="0">
                        <a:lnSpc>
                          <a:spcPct val="115000"/>
                        </a:lnSpc>
                        <a:spcBef>
                          <a:spcPts val="0"/>
                        </a:spcBef>
                        <a:spcAft>
                          <a:spcPts val="0"/>
                        </a:spcAft>
                      </a:pPr>
                      <a:r>
                        <a:rPr lang="en-GB" sz="1400" b="1" dirty="0">
                          <a:solidFill>
                            <a:schemeClr val="bg1"/>
                          </a:solidFill>
                          <a:effectLst/>
                        </a:rPr>
                        <a:t> What's assessed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1. Issues and debates in psychology</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Option  1: Gender </a:t>
                      </a:r>
                    </a:p>
                    <a:p>
                      <a:pPr marL="0" marR="0">
                        <a:lnSpc>
                          <a:spcPct val="115000"/>
                        </a:lnSpc>
                        <a:spcBef>
                          <a:spcPts val="0"/>
                        </a:spcBef>
                        <a:spcAft>
                          <a:spcPts val="0"/>
                        </a:spcAft>
                      </a:pPr>
                      <a:r>
                        <a:rPr lang="en-GB" sz="1400" b="1" dirty="0">
                          <a:solidFill>
                            <a:schemeClr val="bg1"/>
                          </a:solidFill>
                          <a:effectLst/>
                        </a:rPr>
                        <a:t>Option  2: Schizophrenia</a:t>
                      </a:r>
                      <a:r>
                        <a:rPr lang="en-GB" sz="1400" b="1" baseline="0" dirty="0">
                          <a:solidFill>
                            <a:schemeClr val="bg1"/>
                          </a:solidFill>
                          <a:effectLst/>
                        </a:rPr>
                        <a:t>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Option  3: Forensic psychology</a:t>
                      </a:r>
                      <a:endParaRPr lang="en-GB" sz="1200" b="1" dirty="0">
                        <a:solidFill>
                          <a:schemeClr val="bg1"/>
                        </a:solidFill>
                        <a:effectLst/>
                        <a:latin typeface="Calibri"/>
                        <a:ea typeface="Calibri"/>
                        <a:cs typeface="Times New Roman"/>
                      </a:endParaRPr>
                    </a:p>
                  </a:txBody>
                  <a:tcPr marL="49195" marR="49195" marT="0" marB="0">
                    <a:solidFill>
                      <a:schemeClr val="tx2"/>
                    </a:solidFill>
                  </a:tcPr>
                </a:tc>
                <a:extLst>
                  <a:ext uri="{0D108BD9-81ED-4DB2-BD59-A6C34878D82A}">
                    <a16:rowId xmlns:a16="http://schemas.microsoft.com/office/drawing/2014/main" val="10002"/>
                  </a:ext>
                </a:extLst>
              </a:tr>
              <a:tr h="736259">
                <a:tc>
                  <a:txBody>
                    <a:bodyPr/>
                    <a:lstStyle/>
                    <a:p>
                      <a:pPr marL="0" marR="0">
                        <a:lnSpc>
                          <a:spcPct val="115000"/>
                        </a:lnSpc>
                        <a:spcBef>
                          <a:spcPts val="0"/>
                        </a:spcBef>
                        <a:spcAft>
                          <a:spcPts val="0"/>
                        </a:spcAft>
                      </a:pPr>
                      <a:r>
                        <a:rPr lang="en-GB" sz="1400" b="1" dirty="0">
                          <a:solidFill>
                            <a:schemeClr val="bg1"/>
                          </a:solidFill>
                          <a:effectLst/>
                        </a:rPr>
                        <a:t>Assessed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written exam: 2 hours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96 marks in total  (33.3% of A-level)</a:t>
                      </a:r>
                      <a:endParaRPr lang="en-GB" sz="1200" b="1" dirty="0">
                        <a:solidFill>
                          <a:schemeClr val="bg1"/>
                        </a:solidFill>
                        <a:effectLst/>
                        <a:latin typeface="Calibri"/>
                        <a:ea typeface="Calibri"/>
                        <a:cs typeface="Times New Roman"/>
                      </a:endParaRPr>
                    </a:p>
                  </a:txBody>
                  <a:tcPr marL="49195" marR="49195" marT="0" marB="0">
                    <a:solidFill>
                      <a:schemeClr val="tx2"/>
                    </a:solidFill>
                  </a:tcPr>
                </a:tc>
                <a:tc>
                  <a:txBody>
                    <a:bodyPr/>
                    <a:lstStyle/>
                    <a:p>
                      <a:pPr marL="0" marR="0">
                        <a:lnSpc>
                          <a:spcPct val="115000"/>
                        </a:lnSpc>
                        <a:spcBef>
                          <a:spcPts val="0"/>
                        </a:spcBef>
                        <a:spcAft>
                          <a:spcPts val="0"/>
                        </a:spcAft>
                      </a:pPr>
                      <a:r>
                        <a:rPr lang="en-GB" sz="1400" b="1" dirty="0">
                          <a:solidFill>
                            <a:schemeClr val="bg1"/>
                          </a:solidFill>
                          <a:effectLst/>
                        </a:rPr>
                        <a:t>Assessed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written exam: 2 hours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96 marks in total  (33.3% of A-level</a:t>
                      </a:r>
                      <a:endParaRPr lang="en-GB" sz="1200" b="1" dirty="0">
                        <a:solidFill>
                          <a:schemeClr val="bg1"/>
                        </a:solidFill>
                        <a:effectLst/>
                        <a:latin typeface="Calibri"/>
                        <a:ea typeface="Calibri"/>
                        <a:cs typeface="Times New Roman"/>
                      </a:endParaRPr>
                    </a:p>
                  </a:txBody>
                  <a:tcPr marL="49195" marR="49195" marT="0" marB="0">
                    <a:solidFill>
                      <a:schemeClr val="tx2"/>
                    </a:solidFill>
                  </a:tcPr>
                </a:tc>
                <a:tc>
                  <a:txBody>
                    <a:bodyPr/>
                    <a:lstStyle/>
                    <a:p>
                      <a:pPr marL="0" marR="0">
                        <a:lnSpc>
                          <a:spcPct val="115000"/>
                        </a:lnSpc>
                        <a:spcBef>
                          <a:spcPts val="0"/>
                        </a:spcBef>
                        <a:spcAft>
                          <a:spcPts val="0"/>
                        </a:spcAft>
                      </a:pPr>
                      <a:r>
                        <a:rPr lang="en-GB" sz="1400" b="1" dirty="0">
                          <a:solidFill>
                            <a:schemeClr val="bg1"/>
                          </a:solidFill>
                          <a:effectLst/>
                        </a:rPr>
                        <a:t>Assessed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written exam: 2 hours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96 marks in total  (33.3% of A-level)</a:t>
                      </a:r>
                      <a:endParaRPr lang="en-GB" sz="1200" b="1" dirty="0">
                        <a:solidFill>
                          <a:schemeClr val="bg1"/>
                        </a:solidFill>
                        <a:effectLst/>
                        <a:latin typeface="Calibri"/>
                        <a:ea typeface="Calibri"/>
                        <a:cs typeface="Times New Roman"/>
                      </a:endParaRPr>
                    </a:p>
                  </a:txBody>
                  <a:tcPr marL="49195" marR="49195" marT="0" marB="0">
                    <a:solidFill>
                      <a:schemeClr val="tx2"/>
                    </a:solidFill>
                  </a:tcPr>
                </a:tc>
                <a:extLst>
                  <a:ext uri="{0D108BD9-81ED-4DB2-BD59-A6C34878D82A}">
                    <a16:rowId xmlns:a16="http://schemas.microsoft.com/office/drawing/2014/main" val="10003"/>
                  </a:ext>
                </a:extLst>
              </a:tr>
              <a:tr h="3190458">
                <a:tc>
                  <a:txBody>
                    <a:bodyPr/>
                    <a:lstStyle/>
                    <a:p>
                      <a:pPr marL="0" marR="0">
                        <a:lnSpc>
                          <a:spcPct val="115000"/>
                        </a:lnSpc>
                        <a:spcBef>
                          <a:spcPts val="0"/>
                        </a:spcBef>
                        <a:spcAft>
                          <a:spcPts val="0"/>
                        </a:spcAft>
                      </a:pPr>
                      <a:r>
                        <a:rPr lang="en-GB" sz="1400" b="1" dirty="0">
                          <a:solidFill>
                            <a:schemeClr val="bg1"/>
                          </a:solidFill>
                          <a:effectLst/>
                        </a:rPr>
                        <a:t>Questions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A: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B: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C: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D: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latin typeface="Calibri"/>
                        <a:ea typeface="Calibri"/>
                        <a:cs typeface="Times New Roman"/>
                      </a:endParaRPr>
                    </a:p>
                  </a:txBody>
                  <a:tcPr marL="49195" marR="49195" marT="0" marB="0">
                    <a:solidFill>
                      <a:schemeClr val="tx2"/>
                    </a:solidFill>
                  </a:tcPr>
                </a:tc>
                <a:tc>
                  <a:txBody>
                    <a:bodyPr/>
                    <a:lstStyle/>
                    <a:p>
                      <a:pPr marL="0" marR="0">
                        <a:lnSpc>
                          <a:spcPct val="115000"/>
                        </a:lnSpc>
                        <a:spcBef>
                          <a:spcPts val="0"/>
                        </a:spcBef>
                        <a:spcAft>
                          <a:spcPts val="0"/>
                        </a:spcAft>
                      </a:pPr>
                      <a:r>
                        <a:rPr lang="en-GB" sz="1400" b="1" dirty="0">
                          <a:solidFill>
                            <a:schemeClr val="bg1"/>
                          </a:solidFill>
                          <a:effectLst/>
                        </a:rPr>
                        <a:t>Questions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A: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B: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C: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48 marks</a:t>
                      </a:r>
                      <a:endParaRPr lang="en-GB" sz="1200" b="1" dirty="0">
                        <a:solidFill>
                          <a:schemeClr val="bg1"/>
                        </a:solidFill>
                        <a:effectLst/>
                        <a:latin typeface="Calibri"/>
                        <a:ea typeface="Calibri"/>
                        <a:cs typeface="Times New Roman"/>
                      </a:endParaRPr>
                    </a:p>
                  </a:txBody>
                  <a:tcPr marL="49195" marR="49195" marT="0" marB="0">
                    <a:solidFill>
                      <a:schemeClr val="tx2"/>
                    </a:solidFill>
                  </a:tcPr>
                </a:tc>
                <a:tc>
                  <a:txBody>
                    <a:bodyPr/>
                    <a:lstStyle/>
                    <a:p>
                      <a:pPr marL="0" marR="0">
                        <a:lnSpc>
                          <a:spcPct val="115000"/>
                        </a:lnSpc>
                        <a:spcBef>
                          <a:spcPts val="0"/>
                        </a:spcBef>
                        <a:spcAft>
                          <a:spcPts val="0"/>
                        </a:spcAft>
                      </a:pPr>
                      <a:r>
                        <a:rPr lang="en-GB" sz="1400" b="1" dirty="0">
                          <a:solidFill>
                            <a:schemeClr val="bg1"/>
                          </a:solidFill>
                          <a:effectLst/>
                        </a:rPr>
                        <a:t>Questions </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A: multiple</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choice, short answer and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extended 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B:  multiple choice, short answer and extended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C:multiple choice, short answer and extended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writing, 24 marks</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 Section D: multiple choice, short answer and extended</a:t>
                      </a:r>
                      <a:endParaRPr lang="en-GB" sz="1200" b="1" dirty="0">
                        <a:solidFill>
                          <a:schemeClr val="bg1"/>
                        </a:solidFill>
                        <a:effectLst/>
                      </a:endParaRPr>
                    </a:p>
                    <a:p>
                      <a:pPr marL="0" marR="0">
                        <a:lnSpc>
                          <a:spcPct val="115000"/>
                        </a:lnSpc>
                        <a:spcBef>
                          <a:spcPts val="0"/>
                        </a:spcBef>
                        <a:spcAft>
                          <a:spcPts val="0"/>
                        </a:spcAft>
                      </a:pPr>
                      <a:r>
                        <a:rPr lang="en-GB" sz="1400" b="1" dirty="0">
                          <a:solidFill>
                            <a:schemeClr val="bg1"/>
                          </a:solidFill>
                          <a:effectLst/>
                        </a:rPr>
                        <a:t>writing, 24 marks</a:t>
                      </a:r>
                      <a:endParaRPr lang="en-GB" sz="1200" b="1" dirty="0">
                        <a:solidFill>
                          <a:schemeClr val="bg1"/>
                        </a:solidFill>
                        <a:effectLst/>
                        <a:latin typeface="Calibri"/>
                        <a:ea typeface="Calibri"/>
                        <a:cs typeface="Times New Roman"/>
                      </a:endParaRPr>
                    </a:p>
                  </a:txBody>
                  <a:tcPr marL="49195" marR="49195" marT="0" marB="0">
                    <a:solidFill>
                      <a:schemeClr val="tx2"/>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F66D724-1D87-4102-B8C2-CFD408DCFD83}"/>
              </a:ext>
            </a:extLst>
          </p:cNvPr>
          <p:cNvSpPr txBox="1"/>
          <p:nvPr/>
        </p:nvSpPr>
        <p:spPr>
          <a:xfrm>
            <a:off x="827584" y="6531769"/>
            <a:ext cx="7488832" cy="369332"/>
          </a:xfrm>
          <a:prstGeom prst="rect">
            <a:avLst/>
          </a:prstGeom>
          <a:noFill/>
        </p:spPr>
        <p:txBody>
          <a:bodyPr wrap="square" rtlCol="0">
            <a:spAutoFit/>
          </a:bodyPr>
          <a:lstStyle/>
          <a:p>
            <a:pPr algn="ctr"/>
            <a:r>
              <a:rPr lang="en-GB" dirty="0"/>
              <a:t>Please find topic descriptions at the end of this </a:t>
            </a:r>
            <a:r>
              <a:rPr lang="en-GB" dirty="0" err="1"/>
              <a:t>powerpoint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GB" dirty="0"/>
              <a:t>Transition Tasks 1-3 – </a:t>
            </a:r>
            <a:r>
              <a:rPr lang="en-GB" dirty="0">
                <a:hlinkClick r:id="rId2"/>
              </a:rPr>
              <a:t>see the school website</a:t>
            </a:r>
            <a:endParaRPr lang="en-GB" dirty="0"/>
          </a:p>
          <a:p>
            <a:r>
              <a:rPr lang="en-GB" dirty="0"/>
              <a:t>Pencil case – pen, pencil, calculator etc</a:t>
            </a:r>
          </a:p>
          <a:p>
            <a:pPr>
              <a:defRPr/>
            </a:pPr>
            <a:r>
              <a:rPr lang="en-GB" dirty="0"/>
              <a:t>Folder with dividers</a:t>
            </a:r>
          </a:p>
          <a:p>
            <a:pPr>
              <a:defRPr/>
            </a:pPr>
            <a:endParaRPr lang="en-GB" dirty="0"/>
          </a:p>
          <a:p>
            <a:pPr marL="0" indent="0">
              <a:buNone/>
              <a:defRPr/>
            </a:pPr>
            <a:r>
              <a:rPr lang="en-GB" dirty="0"/>
              <a:t>You will be given the following equipment:</a:t>
            </a:r>
          </a:p>
          <a:p>
            <a:pPr>
              <a:defRPr/>
            </a:pPr>
            <a:r>
              <a:rPr lang="en-GB" dirty="0"/>
              <a:t>An exercise book for each teacher – this should be kept in your file.</a:t>
            </a:r>
          </a:p>
          <a:p>
            <a:pPr>
              <a:defRPr/>
            </a:pPr>
            <a:r>
              <a:rPr lang="en-GB" dirty="0"/>
              <a:t>A course handbook - this should be kept in your file.</a:t>
            </a:r>
          </a:p>
          <a:p>
            <a:pPr>
              <a:defRPr/>
            </a:pPr>
            <a:r>
              <a:rPr lang="en-GB" dirty="0"/>
              <a:t>Personal Learning Checklists for each Topic</a:t>
            </a:r>
          </a:p>
          <a:p>
            <a:pPr>
              <a:defRPr/>
            </a:pPr>
            <a:r>
              <a:rPr lang="en-GB" dirty="0"/>
              <a:t>Knowledge organisers- these student be keep in your KO folder.</a:t>
            </a:r>
          </a:p>
          <a:p>
            <a:pPr>
              <a:defRPr/>
            </a:pPr>
            <a:r>
              <a:rPr lang="en-GB" dirty="0"/>
              <a:t>Textbook </a:t>
            </a:r>
          </a:p>
          <a:p>
            <a:pPr>
              <a:defRPr/>
            </a:pPr>
            <a:endParaRPr lang="en-GB" dirty="0"/>
          </a:p>
        </p:txBody>
      </p:sp>
      <p:sp>
        <p:nvSpPr>
          <p:cNvPr id="6" name="Content Placeholder 5">
            <a:extLst>
              <a:ext uri="{FF2B5EF4-FFF2-40B4-BE49-F238E27FC236}">
                <a16:creationId xmlns:a16="http://schemas.microsoft.com/office/drawing/2014/main" id="{97F2BC3A-E0EC-485C-A2FB-83E977E44633}"/>
              </a:ext>
            </a:extLst>
          </p:cNvPr>
          <p:cNvSpPr>
            <a:spLocks noGrp="1"/>
          </p:cNvSpPr>
          <p:nvPr>
            <p:ph sz="quarter" idx="11"/>
          </p:nvPr>
        </p:nvSpPr>
        <p:spPr/>
        <p:txBody>
          <a:bodyPr/>
          <a:lstStyle/>
          <a:p>
            <a:r>
              <a:rPr lang="en-GB" dirty="0"/>
              <a:t>To bring to your first lesson…</a:t>
            </a:r>
          </a:p>
        </p:txBody>
      </p:sp>
      <p:sp>
        <p:nvSpPr>
          <p:cNvPr id="7" name="Picture Placeholder 6">
            <a:extLst>
              <a:ext uri="{FF2B5EF4-FFF2-40B4-BE49-F238E27FC236}">
                <a16:creationId xmlns:a16="http://schemas.microsoft.com/office/drawing/2014/main" id="{F391F668-F70F-43A5-BF8E-93255EAF9F9D}"/>
              </a:ext>
            </a:extLst>
          </p:cNvPr>
          <p:cNvSpPr>
            <a:spLocks noGrp="1"/>
          </p:cNvSpPr>
          <p:nvPr>
            <p:ph type="pic" sz="quarter" idx="14"/>
          </p:nvPr>
        </p:nvSpPr>
        <p:spPr/>
      </p:sp>
      <p:sp>
        <p:nvSpPr>
          <p:cNvPr id="8" name="Picture Placeholder 7">
            <a:extLst>
              <a:ext uri="{FF2B5EF4-FFF2-40B4-BE49-F238E27FC236}">
                <a16:creationId xmlns:a16="http://schemas.microsoft.com/office/drawing/2014/main" id="{BC4FFF1E-0D74-4FB4-B499-58AEC8505199}"/>
              </a:ext>
            </a:extLst>
          </p:cNvPr>
          <p:cNvSpPr>
            <a:spLocks noGrp="1"/>
          </p:cNvSpPr>
          <p:nvPr>
            <p:ph type="pic" sz="quarter" idx="15"/>
          </p:nvPr>
        </p:nvSpPr>
        <p:spPr/>
      </p:sp>
    </p:spTree>
    <p:extLst>
      <p:ext uri="{BB962C8B-B14F-4D97-AF65-F5344CB8AC3E}">
        <p14:creationId xmlns:p14="http://schemas.microsoft.com/office/powerpoint/2010/main" val="29587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72D9D8-AF95-4F46-9AE3-2418B990DF6A}"/>
              </a:ext>
            </a:extLst>
          </p:cNvPr>
          <p:cNvSpPr>
            <a:spLocks noGrp="1"/>
          </p:cNvSpPr>
          <p:nvPr>
            <p:ph idx="1"/>
          </p:nvPr>
        </p:nvSpPr>
        <p:spPr/>
        <p:txBody>
          <a:bodyPr>
            <a:normAutofit/>
          </a:bodyPr>
          <a:lstStyle/>
          <a:p>
            <a:pPr marL="0" indent="0">
              <a:buNone/>
            </a:pPr>
            <a:r>
              <a:rPr lang="en-GB" dirty="0"/>
              <a:t> </a:t>
            </a:r>
            <a:r>
              <a:rPr lang="en-GB" b="1" u="sng" dirty="0"/>
              <a:t>Items to be bought to every lesson:</a:t>
            </a:r>
            <a:endParaRPr lang="en-GB" u="sng" dirty="0"/>
          </a:p>
          <a:p>
            <a:r>
              <a:rPr lang="en-GB" dirty="0"/>
              <a:t>Pencil case – pen, pencil, calculator etc</a:t>
            </a:r>
          </a:p>
          <a:p>
            <a:r>
              <a:rPr lang="en-GB" dirty="0"/>
              <a:t>Psychology file with its  contents!</a:t>
            </a:r>
          </a:p>
          <a:p>
            <a:r>
              <a:rPr lang="en-GB" dirty="0"/>
              <a:t>Textbook </a:t>
            </a:r>
          </a:p>
          <a:p>
            <a:r>
              <a:rPr lang="en-GB" dirty="0"/>
              <a:t>KO folder</a:t>
            </a:r>
          </a:p>
          <a:p>
            <a:pPr marL="0" indent="0">
              <a:buNone/>
            </a:pPr>
            <a:endParaRPr lang="en-GB" dirty="0"/>
          </a:p>
          <a:p>
            <a:pPr marL="0" indent="0">
              <a:buNone/>
            </a:pPr>
            <a:r>
              <a:rPr lang="en-GB" b="1" dirty="0"/>
              <a:t>At</a:t>
            </a:r>
            <a:r>
              <a:rPr lang="en-GB" b="1" u="sng" dirty="0"/>
              <a:t>tendance:</a:t>
            </a:r>
            <a:endParaRPr lang="en-GB" u="sng" dirty="0"/>
          </a:p>
          <a:p>
            <a:r>
              <a:rPr lang="en-GB" b="1" dirty="0"/>
              <a:t> </a:t>
            </a:r>
            <a:r>
              <a:rPr lang="en-GB" dirty="0"/>
              <a:t>The starting point is that you are expected to attend 100% of your classes. </a:t>
            </a:r>
          </a:p>
          <a:p>
            <a:r>
              <a:rPr lang="en-GB" b="1" dirty="0"/>
              <a:t>Poor attendance will result in a Post 16 referral. </a:t>
            </a:r>
            <a:r>
              <a:rPr lang="en-GB" dirty="0"/>
              <a:t>If your attendance falls below 90% you are in danger of failing the course.</a:t>
            </a:r>
          </a:p>
          <a:p>
            <a:endParaRPr lang="en-GB" dirty="0"/>
          </a:p>
        </p:txBody>
      </p:sp>
      <p:sp>
        <p:nvSpPr>
          <p:cNvPr id="4" name="Content Placeholder 3">
            <a:extLst>
              <a:ext uri="{FF2B5EF4-FFF2-40B4-BE49-F238E27FC236}">
                <a16:creationId xmlns:a16="http://schemas.microsoft.com/office/drawing/2014/main" id="{2BA47EC6-C18A-4887-A13C-377A9A0ABAC5}"/>
              </a:ext>
            </a:extLst>
          </p:cNvPr>
          <p:cNvSpPr>
            <a:spLocks noGrp="1"/>
          </p:cNvSpPr>
          <p:nvPr>
            <p:ph sz="quarter" idx="11"/>
          </p:nvPr>
        </p:nvSpPr>
        <p:spPr/>
        <p:txBody>
          <a:bodyPr/>
          <a:lstStyle/>
          <a:p>
            <a:r>
              <a:rPr lang="en-GB" sz="2800" b="1" dirty="0"/>
              <a:t>Student Requirements:</a:t>
            </a:r>
            <a:endParaRPr lang="en-GB" dirty="0"/>
          </a:p>
        </p:txBody>
      </p:sp>
      <p:sp>
        <p:nvSpPr>
          <p:cNvPr id="5" name="Picture Placeholder 4">
            <a:extLst>
              <a:ext uri="{FF2B5EF4-FFF2-40B4-BE49-F238E27FC236}">
                <a16:creationId xmlns:a16="http://schemas.microsoft.com/office/drawing/2014/main" id="{3E14E1B7-E7A0-43C2-B536-A4A2BB29C85A}"/>
              </a:ext>
            </a:extLst>
          </p:cNvPr>
          <p:cNvSpPr>
            <a:spLocks noGrp="1"/>
          </p:cNvSpPr>
          <p:nvPr>
            <p:ph type="pic" sz="quarter" idx="14"/>
          </p:nvPr>
        </p:nvSpPr>
        <p:spPr/>
      </p:sp>
      <p:sp>
        <p:nvSpPr>
          <p:cNvPr id="6" name="Picture Placeholder 5">
            <a:extLst>
              <a:ext uri="{FF2B5EF4-FFF2-40B4-BE49-F238E27FC236}">
                <a16:creationId xmlns:a16="http://schemas.microsoft.com/office/drawing/2014/main" id="{33E8F712-C08A-457C-9021-D6167994DE19}"/>
              </a:ext>
            </a:extLst>
          </p:cNvPr>
          <p:cNvSpPr>
            <a:spLocks noGrp="1"/>
          </p:cNvSpPr>
          <p:nvPr>
            <p:ph type="pic" sz="quarter" idx="15"/>
          </p:nvPr>
        </p:nvSpPr>
        <p:spPr/>
      </p:sp>
      <p:sp>
        <p:nvSpPr>
          <p:cNvPr id="2" name="Title 1">
            <a:extLst>
              <a:ext uri="{FF2B5EF4-FFF2-40B4-BE49-F238E27FC236}">
                <a16:creationId xmlns:a16="http://schemas.microsoft.com/office/drawing/2014/main" id="{27FC7180-8915-4B5A-97FE-20CE44D15846}"/>
              </a:ext>
            </a:extLst>
          </p:cNvPr>
          <p:cNvSpPr>
            <a:spLocks noGrp="1"/>
          </p:cNvSpPr>
          <p:nvPr>
            <p:ph type="title" idx="4294967295"/>
          </p:nvPr>
        </p:nvSpPr>
        <p:spPr>
          <a:xfrm>
            <a:off x="0" y="274638"/>
            <a:ext cx="8229600" cy="457200"/>
          </a:xfrm>
        </p:spPr>
        <p:txBody>
          <a:bodyPr>
            <a:normAutofit fontScale="90000"/>
          </a:bodyPr>
          <a:lstStyle/>
          <a:p>
            <a:br>
              <a:rPr lang="en-GB" sz="3200" dirty="0"/>
            </a:br>
            <a:endParaRPr lang="en-GB" sz="3200" dirty="0"/>
          </a:p>
        </p:txBody>
      </p:sp>
    </p:spTree>
    <p:extLst>
      <p:ext uri="{BB962C8B-B14F-4D97-AF65-F5344CB8AC3E}">
        <p14:creationId xmlns:p14="http://schemas.microsoft.com/office/powerpoint/2010/main" val="13405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9F400-67E8-424B-8A2A-5FE728671536}"/>
              </a:ext>
            </a:extLst>
          </p:cNvPr>
          <p:cNvSpPr>
            <a:spLocks noGrp="1"/>
          </p:cNvSpPr>
          <p:nvPr>
            <p:ph idx="1"/>
          </p:nvPr>
        </p:nvSpPr>
        <p:spPr/>
        <p:txBody>
          <a:bodyPr>
            <a:normAutofit/>
          </a:bodyPr>
          <a:lstStyle/>
          <a:p>
            <a:r>
              <a:rPr lang="en-GB" b="1" i="1" dirty="0"/>
              <a:t> </a:t>
            </a:r>
            <a:r>
              <a:rPr lang="en-GB" dirty="0"/>
              <a:t>A vital and integral part of your course is the work you do outside of the classroom. As a rough guide,  you should spend for every hour in class, up to an hour outside class on personal study.  This should include:</a:t>
            </a:r>
          </a:p>
          <a:p>
            <a:r>
              <a:rPr lang="en-GB" dirty="0"/>
              <a:t>Class work/homework  assignments</a:t>
            </a:r>
          </a:p>
          <a:p>
            <a:pPr lvl="0"/>
            <a:r>
              <a:rPr lang="en-GB" dirty="0"/>
              <a:t>Reviewing notes made in class</a:t>
            </a:r>
          </a:p>
          <a:p>
            <a:pPr lvl="0"/>
            <a:r>
              <a:rPr lang="en-GB" dirty="0"/>
              <a:t>Researching key case studies</a:t>
            </a:r>
          </a:p>
          <a:p>
            <a:pPr lvl="0"/>
            <a:r>
              <a:rPr lang="en-GB" dirty="0"/>
              <a:t>Preparing for class tests</a:t>
            </a:r>
          </a:p>
          <a:p>
            <a:pPr lvl="0"/>
            <a:r>
              <a:rPr lang="en-GB" dirty="0"/>
              <a:t>Revision</a:t>
            </a:r>
          </a:p>
          <a:p>
            <a:pPr lvl="0"/>
            <a:endParaRPr lang="en-GB" dirty="0"/>
          </a:p>
          <a:p>
            <a:r>
              <a:rPr lang="en-GB" dirty="0"/>
              <a:t>It is </a:t>
            </a:r>
            <a:r>
              <a:rPr lang="en-GB" b="1" u="sng" dirty="0"/>
              <a:t>your responsibility</a:t>
            </a:r>
            <a:r>
              <a:rPr lang="en-GB" dirty="0"/>
              <a:t> to get the details of any homework set and completion dates if you miss a class. This will be displayed on  MS teams</a:t>
            </a:r>
          </a:p>
          <a:p>
            <a:r>
              <a:rPr lang="en-GB" b="1" dirty="0"/>
              <a:t>If you fail to hand in work, </a:t>
            </a:r>
            <a:r>
              <a:rPr lang="en-GB" dirty="0"/>
              <a:t>you will receive a Post 16 referral.  Continued failure to hand in work may result in you being asked to leave the course.</a:t>
            </a:r>
          </a:p>
          <a:p>
            <a:r>
              <a:rPr lang="en-GB" dirty="0"/>
              <a:t>Extensions may be granted for </a:t>
            </a:r>
            <a:r>
              <a:rPr lang="en-GB" b="1" u="sng" dirty="0"/>
              <a:t>genuine</a:t>
            </a:r>
            <a:r>
              <a:rPr lang="en-GB" dirty="0"/>
              <a:t> reasons.</a:t>
            </a:r>
          </a:p>
          <a:p>
            <a:endParaRPr lang="en-GB" dirty="0"/>
          </a:p>
        </p:txBody>
      </p:sp>
      <p:sp>
        <p:nvSpPr>
          <p:cNvPr id="4" name="Content Placeholder 3">
            <a:extLst>
              <a:ext uri="{FF2B5EF4-FFF2-40B4-BE49-F238E27FC236}">
                <a16:creationId xmlns:a16="http://schemas.microsoft.com/office/drawing/2014/main" id="{9E80AB72-4476-4AC1-BBF9-84E16D690701}"/>
              </a:ext>
            </a:extLst>
          </p:cNvPr>
          <p:cNvSpPr>
            <a:spLocks noGrp="1"/>
          </p:cNvSpPr>
          <p:nvPr>
            <p:ph sz="quarter" idx="11"/>
          </p:nvPr>
        </p:nvSpPr>
        <p:spPr/>
        <p:txBody>
          <a:bodyPr/>
          <a:lstStyle/>
          <a:p>
            <a:r>
              <a:rPr lang="en-GB" sz="2800" b="1" dirty="0"/>
              <a:t>Independent Study</a:t>
            </a:r>
            <a:endParaRPr lang="en-GB" dirty="0"/>
          </a:p>
        </p:txBody>
      </p:sp>
      <p:sp>
        <p:nvSpPr>
          <p:cNvPr id="5" name="Picture Placeholder 4">
            <a:extLst>
              <a:ext uri="{FF2B5EF4-FFF2-40B4-BE49-F238E27FC236}">
                <a16:creationId xmlns:a16="http://schemas.microsoft.com/office/drawing/2014/main" id="{D7EDDAC7-201E-44BE-AC4D-7570576BB7CF}"/>
              </a:ext>
            </a:extLst>
          </p:cNvPr>
          <p:cNvSpPr>
            <a:spLocks noGrp="1"/>
          </p:cNvSpPr>
          <p:nvPr>
            <p:ph type="pic" sz="quarter" idx="14"/>
          </p:nvPr>
        </p:nvSpPr>
        <p:spPr/>
      </p:sp>
      <p:sp>
        <p:nvSpPr>
          <p:cNvPr id="6" name="Picture Placeholder 5">
            <a:extLst>
              <a:ext uri="{FF2B5EF4-FFF2-40B4-BE49-F238E27FC236}">
                <a16:creationId xmlns:a16="http://schemas.microsoft.com/office/drawing/2014/main" id="{AEC6AEBD-489A-4EC8-8C15-66A4A3ED0833}"/>
              </a:ext>
            </a:extLst>
          </p:cNvPr>
          <p:cNvSpPr>
            <a:spLocks noGrp="1"/>
          </p:cNvSpPr>
          <p:nvPr>
            <p:ph type="pic" sz="quarter" idx="15"/>
          </p:nvPr>
        </p:nvSpPr>
        <p:spPr/>
      </p:sp>
    </p:spTree>
    <p:extLst>
      <p:ext uri="{BB962C8B-B14F-4D97-AF65-F5344CB8AC3E}">
        <p14:creationId xmlns:p14="http://schemas.microsoft.com/office/powerpoint/2010/main" val="317170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07355556-1CC7-47EA-A42E-B0CC24BD01A4}"/>
              </a:ext>
            </a:extLst>
          </p:cNvPr>
          <p:cNvSpPr>
            <a:spLocks noGrp="1" noChangeArrowheads="1"/>
          </p:cNvSpPr>
          <p:nvPr>
            <p:ph idx="1"/>
          </p:nvPr>
        </p:nvSpPr>
        <p:spPr/>
        <p:txBody>
          <a:bodyPr>
            <a:noAutofit/>
          </a:bodyPr>
          <a:lstStyle/>
          <a:p>
            <a:pPr>
              <a:buFont typeface="Arial" charset="0"/>
              <a:buChar char="•"/>
              <a:defRPr/>
            </a:pPr>
            <a:r>
              <a:rPr lang="en-GB" altLang="en-US" sz="2400" dirty="0">
                <a:ea typeface="ＭＳ Ｐゴシック" pitchFamily="-65" charset="-128"/>
              </a:rPr>
              <a:t>Complete the three transition tasks – this will give you a better insight into the subject.</a:t>
            </a:r>
          </a:p>
          <a:p>
            <a:pPr>
              <a:buFont typeface="Arial" charset="0"/>
              <a:buChar char="•"/>
              <a:defRPr/>
            </a:pPr>
            <a:r>
              <a:rPr lang="en-GB" altLang="en-US" sz="2400" dirty="0">
                <a:ea typeface="ＭＳ Ｐゴシック" pitchFamily="-65" charset="-128"/>
              </a:rPr>
              <a:t>To access your induction tasks go to the school website and click on ‘Post 16’ you should see ‘Induction Task’ in the drop down menu.</a:t>
            </a:r>
          </a:p>
          <a:p>
            <a:pPr>
              <a:buFont typeface="Arial" charset="0"/>
              <a:buChar char="•"/>
              <a:defRPr/>
            </a:pPr>
            <a:r>
              <a:rPr lang="en-GB" altLang="en-US" sz="2400" dirty="0">
                <a:ea typeface="ＭＳ Ｐゴシック" pitchFamily="-65" charset="-128"/>
              </a:rPr>
              <a:t>New to the school? – email me for the tasks –</a:t>
            </a:r>
          </a:p>
          <a:p>
            <a:pPr>
              <a:buFont typeface="Arial" charset="0"/>
              <a:buChar char="•"/>
              <a:defRPr/>
            </a:pPr>
            <a:r>
              <a:rPr lang="en-GB" altLang="en-US" sz="2400" dirty="0">
                <a:ea typeface="ＭＳ Ｐゴシック" pitchFamily="-65" charset="-128"/>
                <a:hlinkClick r:id="rId2"/>
              </a:rPr>
              <a:t>finnie@heles.plymouth.sch.uk</a:t>
            </a:r>
            <a:r>
              <a:rPr lang="en-GB" altLang="en-US" sz="2400" dirty="0">
                <a:ea typeface="ＭＳ Ｐゴシック" pitchFamily="-65" charset="-128"/>
              </a:rPr>
              <a:t> </a:t>
            </a:r>
          </a:p>
          <a:p>
            <a:pPr>
              <a:buFont typeface="Arial" charset="0"/>
              <a:buChar char="•"/>
              <a:defRPr/>
            </a:pPr>
            <a:r>
              <a:rPr lang="en-GB" altLang="en-US" sz="2400" dirty="0">
                <a:ea typeface="ＭＳ Ｐゴシック" pitchFamily="-65" charset="-128"/>
                <a:hlinkClick r:id="rId3"/>
              </a:rPr>
              <a:t>bennett@heles.plymouth.sch.uk</a:t>
            </a:r>
            <a:r>
              <a:rPr lang="en-GB" altLang="en-US" sz="2400" dirty="0">
                <a:ea typeface="ＭＳ Ｐゴシック" pitchFamily="-65" charset="-128"/>
              </a:rPr>
              <a:t> </a:t>
            </a:r>
          </a:p>
          <a:p>
            <a:pPr>
              <a:buFont typeface="Arial" charset="0"/>
              <a:buChar char="•"/>
              <a:defRPr/>
            </a:pPr>
            <a:r>
              <a:rPr lang="en-GB" altLang="en-US" sz="2400" dirty="0">
                <a:ea typeface="ＭＳ Ｐゴシック" pitchFamily="-65" charset="-128"/>
              </a:rPr>
              <a:t>Want the tasks as word documents? – email for the tasks – </a:t>
            </a:r>
            <a:r>
              <a:rPr lang="en-GB" altLang="en-US" sz="2400" dirty="0">
                <a:ea typeface="ＭＳ Ｐゴシック" pitchFamily="-65" charset="-128"/>
                <a:hlinkClick r:id="rId3"/>
              </a:rPr>
              <a:t>bennett@heles.plymouth.sch.uk</a:t>
            </a:r>
            <a:r>
              <a:rPr lang="en-GB" altLang="en-US" sz="2400" dirty="0">
                <a:ea typeface="ＭＳ Ｐゴシック" pitchFamily="-65" charset="-128"/>
              </a:rPr>
              <a:t> </a:t>
            </a:r>
          </a:p>
          <a:p>
            <a:pPr>
              <a:buFont typeface="Arial" charset="0"/>
              <a:buChar char="•"/>
              <a:defRPr/>
            </a:pPr>
            <a:endParaRPr lang="en-GB" altLang="en-US" sz="2400" dirty="0">
              <a:ea typeface="ＭＳ Ｐゴシック" pitchFamily="-65" charset="-128"/>
            </a:endParaRPr>
          </a:p>
        </p:txBody>
      </p:sp>
      <p:sp>
        <p:nvSpPr>
          <p:cNvPr id="2" name="Content Placeholder 1">
            <a:extLst>
              <a:ext uri="{FF2B5EF4-FFF2-40B4-BE49-F238E27FC236}">
                <a16:creationId xmlns:a16="http://schemas.microsoft.com/office/drawing/2014/main" id="{D50D76E4-463B-4B3E-8A74-AB60DAD7311A}"/>
              </a:ext>
            </a:extLst>
          </p:cNvPr>
          <p:cNvSpPr>
            <a:spLocks noGrp="1"/>
          </p:cNvSpPr>
          <p:nvPr>
            <p:ph sz="quarter" idx="11"/>
          </p:nvPr>
        </p:nvSpPr>
        <p:spPr/>
        <p:txBody>
          <a:bodyPr/>
          <a:lstStyle/>
          <a:p>
            <a:r>
              <a:rPr lang="en-GB" dirty="0"/>
              <a:t>What now?</a:t>
            </a:r>
          </a:p>
        </p:txBody>
      </p:sp>
      <p:sp>
        <p:nvSpPr>
          <p:cNvPr id="3" name="Picture Placeholder 2">
            <a:extLst>
              <a:ext uri="{FF2B5EF4-FFF2-40B4-BE49-F238E27FC236}">
                <a16:creationId xmlns:a16="http://schemas.microsoft.com/office/drawing/2014/main" id="{61C1923B-4BFB-45C3-8C74-437D945E8B2B}"/>
              </a:ext>
            </a:extLst>
          </p:cNvPr>
          <p:cNvSpPr>
            <a:spLocks noGrp="1"/>
          </p:cNvSpPr>
          <p:nvPr>
            <p:ph type="pic" sz="quarter" idx="14"/>
          </p:nvPr>
        </p:nvSpPr>
        <p:spPr/>
      </p:sp>
      <p:sp>
        <p:nvSpPr>
          <p:cNvPr id="4" name="Picture Placeholder 3">
            <a:extLst>
              <a:ext uri="{FF2B5EF4-FFF2-40B4-BE49-F238E27FC236}">
                <a16:creationId xmlns:a16="http://schemas.microsoft.com/office/drawing/2014/main" id="{221215D7-698D-4C0D-B9BC-6181B83A6B54}"/>
              </a:ext>
            </a:extLst>
          </p:cNvPr>
          <p:cNvSpPr>
            <a:spLocks noGrp="1"/>
          </p:cNvSpPr>
          <p:nvPr>
            <p:ph type="pic" sz="quarter" idx="15"/>
          </p:nvPr>
        </p:nvSpPr>
        <p:spPr/>
      </p:sp>
    </p:spTree>
    <p:extLst>
      <p:ext uri="{BB962C8B-B14F-4D97-AF65-F5344CB8AC3E}">
        <p14:creationId xmlns:p14="http://schemas.microsoft.com/office/powerpoint/2010/main" val="35316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392604485"/>
              </p:ext>
            </p:extLst>
          </p:nvPr>
        </p:nvGraphicFramePr>
        <p:xfrm>
          <a:off x="180478" y="1268760"/>
          <a:ext cx="8856018" cy="5472608"/>
        </p:xfrm>
        <a:graphic>
          <a:graphicData uri="http://schemas.openxmlformats.org/drawingml/2006/table">
            <a:tbl>
              <a:tblPr firstRow="1" firstCol="1" bandRow="1">
                <a:tableStyleId>{5C22544A-7EE6-4342-B048-85BDC9FD1C3A}</a:tableStyleId>
              </a:tblPr>
              <a:tblGrid>
                <a:gridCol w="8856018">
                  <a:extLst>
                    <a:ext uri="{9D8B030D-6E8A-4147-A177-3AD203B41FA5}">
                      <a16:colId xmlns:a16="http://schemas.microsoft.com/office/drawing/2014/main" val="2709746809"/>
                    </a:ext>
                  </a:extLst>
                </a:gridCol>
              </a:tblGrid>
              <a:tr h="364841">
                <a:tc>
                  <a:txBody>
                    <a:bodyPr/>
                    <a:lstStyle/>
                    <a:p>
                      <a:pPr algn="ctr">
                        <a:spcAft>
                          <a:spcPts val="0"/>
                        </a:spcAft>
                      </a:pPr>
                      <a:r>
                        <a:rPr lang="en-GB" sz="2000" b="1" dirty="0">
                          <a:solidFill>
                            <a:schemeClr val="bg1"/>
                          </a:solidFill>
                          <a:effectLst/>
                        </a:rPr>
                        <a:t>Paper 1: </a:t>
                      </a:r>
                      <a:r>
                        <a:rPr lang="en-GB" sz="2000" b="1" i="0" u="none" strike="noStrike" kern="1200" baseline="0" dirty="0">
                          <a:solidFill>
                            <a:schemeClr val="lt1"/>
                          </a:solidFill>
                          <a:latin typeface="+mn-lt"/>
                          <a:ea typeface="+mn-ea"/>
                          <a:cs typeface="+mn-cs"/>
                        </a:rPr>
                        <a:t>Introductory Topics in Psychology </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5107767">
                <a:tc>
                  <a:txBody>
                    <a:bodyPr/>
                    <a:lstStyle/>
                    <a:p>
                      <a:r>
                        <a:rPr lang="en-GB" sz="2000" b="1" i="0" u="sng" strike="noStrike" kern="1200" baseline="0" dirty="0">
                          <a:solidFill>
                            <a:schemeClr val="lt1"/>
                          </a:solidFill>
                          <a:latin typeface="+mn-lt"/>
                          <a:ea typeface="+mn-ea"/>
                          <a:cs typeface="+mn-cs"/>
                        </a:rPr>
                        <a:t>Social influence</a:t>
                      </a:r>
                    </a:p>
                    <a:p>
                      <a:r>
                        <a:rPr lang="en-US" sz="2000" b="0" i="0" u="none" strike="noStrike" kern="1200" baseline="0" dirty="0">
                          <a:solidFill>
                            <a:schemeClr val="lt1"/>
                          </a:solidFill>
                          <a:latin typeface="+mn-lt"/>
                          <a:ea typeface="+mn-ea"/>
                          <a:cs typeface="+mn-cs"/>
                        </a:rPr>
                        <a:t>• Types of conformity: internalisation, identification and compliance. Explanations for </a:t>
                      </a:r>
                      <a:r>
                        <a:rPr lang="en-GB" sz="2000" b="0" i="0" u="none" strike="noStrike" kern="1200" baseline="0" dirty="0">
                          <a:solidFill>
                            <a:schemeClr val="lt1"/>
                          </a:solidFill>
                          <a:latin typeface="+mn-lt"/>
                          <a:ea typeface="+mn-ea"/>
                          <a:cs typeface="+mn-cs"/>
                        </a:rPr>
                        <a:t>conformity: informational social influence and normative social influence, and variables </a:t>
                      </a:r>
                      <a:r>
                        <a:rPr lang="en-US" sz="2000" b="0" i="0" u="none" strike="noStrike" kern="1200" baseline="0" dirty="0">
                          <a:solidFill>
                            <a:schemeClr val="lt1"/>
                          </a:solidFill>
                          <a:latin typeface="+mn-lt"/>
                          <a:ea typeface="+mn-ea"/>
                          <a:cs typeface="+mn-cs"/>
                        </a:rPr>
                        <a:t>affecting conformity including group size, unanimity and task difficulty as investigated by </a:t>
                      </a:r>
                      <a:r>
                        <a:rPr lang="en-GB" sz="2000" b="0" i="0" u="none" strike="noStrike" kern="1200" baseline="0" dirty="0">
                          <a:solidFill>
                            <a:schemeClr val="lt1"/>
                          </a:solidFill>
                          <a:latin typeface="+mn-lt"/>
                          <a:ea typeface="+mn-ea"/>
                          <a:cs typeface="+mn-cs"/>
                        </a:rPr>
                        <a:t>Asch.</a:t>
                      </a:r>
                    </a:p>
                    <a:p>
                      <a:r>
                        <a:rPr lang="en-US" sz="2000" b="0" i="0" u="none" strike="noStrike" kern="1200" baseline="0" dirty="0">
                          <a:solidFill>
                            <a:schemeClr val="lt1"/>
                          </a:solidFill>
                          <a:latin typeface="+mn-lt"/>
                          <a:ea typeface="+mn-ea"/>
                          <a:cs typeface="+mn-cs"/>
                        </a:rPr>
                        <a:t>• Conformity to social roles as investigated by Zimbardo.</a:t>
                      </a:r>
                    </a:p>
                    <a:p>
                      <a:r>
                        <a:rPr lang="en-US" sz="2000" b="0" i="0" u="none" strike="noStrike" kern="1200" baseline="0" dirty="0">
                          <a:solidFill>
                            <a:schemeClr val="lt1"/>
                          </a:solidFill>
                          <a:latin typeface="+mn-lt"/>
                          <a:ea typeface="+mn-ea"/>
                          <a:cs typeface="+mn-cs"/>
                        </a:rPr>
                        <a:t>• Explanations for obedience: agentic state and legitimacy of authority, and situational variables affecting obedience including proximity and location, as investigated by Milgram, and uniform. Dispositional explanation for obedience: the Authoritarian Personality.</a:t>
                      </a:r>
                    </a:p>
                    <a:p>
                      <a:r>
                        <a:rPr lang="en-US" sz="2000" b="0" i="0" u="none" strike="noStrike" kern="1200" baseline="0" dirty="0">
                          <a:solidFill>
                            <a:schemeClr val="lt1"/>
                          </a:solidFill>
                          <a:latin typeface="+mn-lt"/>
                          <a:ea typeface="+mn-ea"/>
                          <a:cs typeface="+mn-cs"/>
                        </a:rPr>
                        <a:t>• Explanations of resistance to social influence, including social support and locus of control.</a:t>
                      </a:r>
                    </a:p>
                    <a:p>
                      <a:r>
                        <a:rPr lang="en-US" sz="2000" b="0" i="0" u="none" strike="noStrike" kern="1200" baseline="0" dirty="0">
                          <a:solidFill>
                            <a:schemeClr val="lt1"/>
                          </a:solidFill>
                          <a:latin typeface="+mn-lt"/>
                          <a:ea typeface="+mn-ea"/>
                          <a:cs typeface="+mn-cs"/>
                        </a:rPr>
                        <a:t>• Minority influence including reference to consistency, commitment and flexibility.</a:t>
                      </a:r>
                    </a:p>
                    <a:p>
                      <a:r>
                        <a:rPr lang="en-US" sz="2000" b="0" i="0" u="none" strike="noStrike" kern="1200" baseline="0" dirty="0">
                          <a:solidFill>
                            <a:schemeClr val="lt1"/>
                          </a:solidFill>
                          <a:latin typeface="+mn-lt"/>
                          <a:ea typeface="+mn-ea"/>
                          <a:cs typeface="+mn-cs"/>
                        </a:rPr>
                        <a:t>• The role of social influence processes in social change.</a:t>
                      </a:r>
                      <a:endPar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213134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5">
            <a:extLst>
              <a:ext uri="{FF2B5EF4-FFF2-40B4-BE49-F238E27FC236}">
                <a16:creationId xmlns:a16="http://schemas.microsoft.com/office/drawing/2014/main" id="{70432729-1A6D-4D54-A950-439790525A20}"/>
              </a:ext>
            </a:extLst>
          </p:cNvPr>
          <p:cNvSpPr txBox="1">
            <a:spLocks noChangeArrowheads="1"/>
          </p:cNvSpPr>
          <p:nvPr/>
        </p:nvSpPr>
        <p:spPr bwMode="auto">
          <a:xfrm>
            <a:off x="-823913" y="34051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pic>
        <p:nvPicPr>
          <p:cNvPr id="5125" name="Picture 10">
            <a:extLst>
              <a:ext uri="{FF2B5EF4-FFF2-40B4-BE49-F238E27FC236}">
                <a16:creationId xmlns:a16="http://schemas.microsoft.com/office/drawing/2014/main" id="{282F1D4B-2A67-4017-8769-D43ED0C0CB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82937" y="3694112"/>
            <a:ext cx="27781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3973B9A-86E9-48BA-B8BE-3C8C2D6D0F2B}"/>
              </a:ext>
            </a:extLst>
          </p:cNvPr>
          <p:cNvSpPr>
            <a:spLocks noGrp="1"/>
          </p:cNvSpPr>
          <p:nvPr>
            <p:ph type="title"/>
          </p:nvPr>
        </p:nvSpPr>
        <p:spPr>
          <a:xfrm>
            <a:off x="179512" y="1162050"/>
            <a:ext cx="7886700" cy="1325563"/>
          </a:xfrm>
        </p:spPr>
        <p:txBody>
          <a:bodyPr/>
          <a:lstStyle/>
          <a:p>
            <a:r>
              <a:rPr lang="en-US" altLang="en-US" sz="5400" dirty="0"/>
              <a:t>TPS: What is Psychology? </a:t>
            </a:r>
            <a:br>
              <a:rPr lang="en-US" altLang="en-US" sz="5400" dirty="0"/>
            </a:br>
            <a:br>
              <a:rPr lang="en-US" altLang="en-US" sz="2400" dirty="0"/>
            </a:br>
            <a:r>
              <a:rPr lang="en-US" altLang="en-US" sz="3600" dirty="0"/>
              <a:t>Discuss your ideas with the person sitting beside you</a:t>
            </a:r>
            <a:br>
              <a:rPr lang="en-US" altLang="en-US" sz="3600" dirty="0">
                <a:solidFill>
                  <a:schemeClr val="bg1"/>
                </a:solidFill>
              </a:rPr>
            </a:br>
            <a:endParaRPr lang="en-GB" dirty="0"/>
          </a:p>
        </p:txBody>
      </p:sp>
      <p:sp>
        <p:nvSpPr>
          <p:cNvPr id="3" name="Content Placeholder 2">
            <a:extLst>
              <a:ext uri="{FF2B5EF4-FFF2-40B4-BE49-F238E27FC236}">
                <a16:creationId xmlns:a16="http://schemas.microsoft.com/office/drawing/2014/main" id="{81B1C2A2-49A7-4617-8486-6BFA9B9B2143}"/>
              </a:ext>
            </a:extLst>
          </p:cNvPr>
          <p:cNvSpPr>
            <a:spLocks noGrp="1"/>
          </p:cNvSpPr>
          <p:nvPr>
            <p:ph sz="quarter" idx="11"/>
          </p:nvPr>
        </p:nvSpPr>
        <p:spPr/>
        <p:txBody>
          <a:bodyPr/>
          <a:lstStyle/>
          <a:p>
            <a:endParaRPr lang="en-GB"/>
          </a:p>
        </p:txBody>
      </p:sp>
      <p:sp>
        <p:nvSpPr>
          <p:cNvPr id="4" name="Picture Placeholder 3">
            <a:extLst>
              <a:ext uri="{FF2B5EF4-FFF2-40B4-BE49-F238E27FC236}">
                <a16:creationId xmlns:a16="http://schemas.microsoft.com/office/drawing/2014/main" id="{90F83AFF-C514-40E9-A2C2-1F1684D3E058}"/>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AB54CADB-F1EB-493C-AED4-785209926C3F}"/>
              </a:ext>
            </a:extLst>
          </p:cNvPr>
          <p:cNvSpPr>
            <a:spLocks noGrp="1"/>
          </p:cNvSpPr>
          <p:nvPr>
            <p:ph type="pic" sz="quarter" idx="13"/>
          </p:nvPr>
        </p:nvSpPr>
        <p:spPr/>
      </p:sp>
      <p:sp>
        <p:nvSpPr>
          <p:cNvPr id="6" name="Text Placeholder 5">
            <a:extLst>
              <a:ext uri="{FF2B5EF4-FFF2-40B4-BE49-F238E27FC236}">
                <a16:creationId xmlns:a16="http://schemas.microsoft.com/office/drawing/2014/main" id="{38F462B8-38D0-4A4B-9018-C7925506727E}"/>
              </a:ext>
            </a:extLst>
          </p:cNvPr>
          <p:cNvSpPr>
            <a:spLocks noGrp="1"/>
          </p:cNvSpPr>
          <p:nvPr>
            <p:ph type="body" sz="quarter" idx="14"/>
          </p:nvPr>
        </p:nvSpPr>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3236689913"/>
              </p:ext>
            </p:extLst>
          </p:nvPr>
        </p:nvGraphicFramePr>
        <p:xfrm>
          <a:off x="29736" y="1268760"/>
          <a:ext cx="9114264" cy="5398325"/>
        </p:xfrm>
        <a:graphic>
          <a:graphicData uri="http://schemas.openxmlformats.org/drawingml/2006/table">
            <a:tbl>
              <a:tblPr firstRow="1" firstCol="1" bandRow="1">
                <a:tableStyleId>{5C22544A-7EE6-4342-B048-85BDC9FD1C3A}</a:tableStyleId>
              </a:tblPr>
              <a:tblGrid>
                <a:gridCol w="9114264">
                  <a:extLst>
                    <a:ext uri="{9D8B030D-6E8A-4147-A177-3AD203B41FA5}">
                      <a16:colId xmlns:a16="http://schemas.microsoft.com/office/drawing/2014/main" val="2709746809"/>
                    </a:ext>
                  </a:extLst>
                </a:gridCol>
              </a:tblGrid>
              <a:tr h="337395">
                <a:tc>
                  <a:txBody>
                    <a:bodyPr/>
                    <a:lstStyle/>
                    <a:p>
                      <a:pPr algn="ctr">
                        <a:spcAft>
                          <a:spcPts val="0"/>
                        </a:spcAft>
                      </a:pPr>
                      <a:r>
                        <a:rPr lang="en-GB" sz="2200" b="1" dirty="0">
                          <a:solidFill>
                            <a:schemeClr val="bg1"/>
                          </a:solidFill>
                          <a:effectLst/>
                        </a:rPr>
                        <a:t>Paper 1: </a:t>
                      </a:r>
                      <a:r>
                        <a:rPr lang="en-GB" sz="2200" b="1" i="0" u="none" strike="noStrike" kern="1200" baseline="0" dirty="0">
                          <a:solidFill>
                            <a:schemeClr val="lt1"/>
                          </a:solidFill>
                          <a:latin typeface="+mn-lt"/>
                          <a:ea typeface="+mn-ea"/>
                          <a:cs typeface="+mn-cs"/>
                        </a:rPr>
                        <a:t>Introductory Topics in Psychology </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5060930">
                <a:tc>
                  <a:txBody>
                    <a:bodyPr/>
                    <a:lstStyle/>
                    <a:p>
                      <a:r>
                        <a:rPr lang="en-GB" sz="2200" b="1" i="0" u="sng" strike="noStrike" kern="1200" baseline="0" dirty="0">
                          <a:solidFill>
                            <a:schemeClr val="lt1"/>
                          </a:solidFill>
                          <a:latin typeface="+mn-lt"/>
                          <a:ea typeface="+mn-ea"/>
                          <a:cs typeface="+mn-cs"/>
                        </a:rPr>
                        <a:t>Memory</a:t>
                      </a:r>
                    </a:p>
                    <a:p>
                      <a:r>
                        <a:rPr lang="en-US" sz="2200" b="0" i="0" u="none" strike="noStrike" kern="1200" baseline="0" dirty="0">
                          <a:solidFill>
                            <a:schemeClr val="lt1"/>
                          </a:solidFill>
                          <a:latin typeface="+mn-lt"/>
                          <a:ea typeface="+mn-ea"/>
                          <a:cs typeface="+mn-cs"/>
                        </a:rPr>
                        <a:t>• The multi-store model of memory: sensory register, short-term memory and long-term memory. Features of each store: coding, capacity and duration.</a:t>
                      </a:r>
                    </a:p>
                    <a:p>
                      <a:r>
                        <a:rPr lang="en-US" sz="2200" b="0" i="0" u="none" strike="noStrike" kern="1200" baseline="0" dirty="0">
                          <a:solidFill>
                            <a:schemeClr val="lt1"/>
                          </a:solidFill>
                          <a:latin typeface="+mn-lt"/>
                          <a:ea typeface="+mn-ea"/>
                          <a:cs typeface="+mn-cs"/>
                        </a:rPr>
                        <a:t>• Types of long-term memory: episodic, semantic, procedural.</a:t>
                      </a:r>
                    </a:p>
                    <a:p>
                      <a:r>
                        <a:rPr lang="en-US" sz="2200" b="0" i="0" u="none" strike="noStrike" kern="1200" baseline="0" dirty="0">
                          <a:solidFill>
                            <a:schemeClr val="lt1"/>
                          </a:solidFill>
                          <a:latin typeface="+mn-lt"/>
                          <a:ea typeface="+mn-ea"/>
                          <a:cs typeface="+mn-cs"/>
                        </a:rPr>
                        <a:t>• The working memory model: central executive, phonological loop, visuo-spatial sketchpad and episodic buffer. Features of the model: coding and capacity.</a:t>
                      </a:r>
                    </a:p>
                    <a:p>
                      <a:r>
                        <a:rPr lang="en-US" sz="2200" b="0" i="0" u="none" strike="noStrike" kern="1200" baseline="0" dirty="0">
                          <a:solidFill>
                            <a:schemeClr val="lt1"/>
                          </a:solidFill>
                          <a:latin typeface="+mn-lt"/>
                          <a:ea typeface="+mn-ea"/>
                          <a:cs typeface="+mn-cs"/>
                        </a:rPr>
                        <a:t>• Explanations for forgetting: proactive and retroactive interference and retrieval failure due to </a:t>
                      </a:r>
                      <a:r>
                        <a:rPr lang="en-GB" sz="2200" b="0" i="0" u="none" strike="noStrike" kern="1200" baseline="0" dirty="0">
                          <a:solidFill>
                            <a:schemeClr val="lt1"/>
                          </a:solidFill>
                          <a:latin typeface="+mn-lt"/>
                          <a:ea typeface="+mn-ea"/>
                          <a:cs typeface="+mn-cs"/>
                        </a:rPr>
                        <a:t>absence of cues.</a:t>
                      </a:r>
                    </a:p>
                    <a:p>
                      <a:r>
                        <a:rPr lang="en-US" sz="2200" b="0" i="0" u="none" strike="noStrike" kern="1200" baseline="0" dirty="0">
                          <a:solidFill>
                            <a:schemeClr val="lt1"/>
                          </a:solidFill>
                          <a:latin typeface="+mn-lt"/>
                          <a:ea typeface="+mn-ea"/>
                          <a:cs typeface="+mn-cs"/>
                        </a:rPr>
                        <a:t>• Factors affecting the accuracy of eyewitness testimony: misleading information, including leading questions and post-event discussion; anxiety.</a:t>
                      </a:r>
                    </a:p>
                    <a:p>
                      <a:r>
                        <a:rPr lang="en-US" sz="2200" b="0" i="0" u="none" strike="noStrike" kern="1200" baseline="0" dirty="0">
                          <a:solidFill>
                            <a:schemeClr val="lt1"/>
                          </a:solidFill>
                          <a:latin typeface="+mn-lt"/>
                          <a:ea typeface="+mn-ea"/>
                          <a:cs typeface="+mn-cs"/>
                        </a:rPr>
                        <a:t>• Improving the accuracy of eyewitness testimony, including the use of the cognitive interview.</a:t>
                      </a:r>
                      <a:endParaRPr lang="en-GB" sz="22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306755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2695671517"/>
              </p:ext>
            </p:extLst>
          </p:nvPr>
        </p:nvGraphicFramePr>
        <p:xfrm>
          <a:off x="197997" y="1166663"/>
          <a:ext cx="8730487" cy="5029200"/>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294605">
                <a:tc>
                  <a:txBody>
                    <a:bodyPr/>
                    <a:lstStyle/>
                    <a:p>
                      <a:pPr algn="ctr">
                        <a:spcAft>
                          <a:spcPts val="0"/>
                        </a:spcAft>
                      </a:pPr>
                      <a:r>
                        <a:rPr lang="en-GB" sz="2200" b="1" dirty="0">
                          <a:solidFill>
                            <a:schemeClr val="bg1"/>
                          </a:solidFill>
                          <a:effectLst/>
                        </a:rPr>
                        <a:t>Paper 1: </a:t>
                      </a:r>
                      <a:r>
                        <a:rPr lang="en-GB" sz="2200" b="1" i="0" u="none" strike="noStrike" kern="1200" baseline="0" dirty="0">
                          <a:solidFill>
                            <a:schemeClr val="lt1"/>
                          </a:solidFill>
                          <a:latin typeface="+mn-lt"/>
                          <a:ea typeface="+mn-ea"/>
                          <a:cs typeface="+mn-cs"/>
                        </a:rPr>
                        <a:t>Introductory Topics in Psychology </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3384401">
                <a:tc>
                  <a:txBody>
                    <a:bodyPr/>
                    <a:lstStyle/>
                    <a:p>
                      <a:r>
                        <a:rPr lang="en-GB" sz="2200" b="1" i="0" u="sng" strike="noStrike" kern="1200" baseline="0" dirty="0">
                          <a:solidFill>
                            <a:schemeClr val="lt1"/>
                          </a:solidFill>
                          <a:latin typeface="+mn-lt"/>
                          <a:ea typeface="+mn-ea"/>
                          <a:cs typeface="+mn-cs"/>
                        </a:rPr>
                        <a:t>Attachment</a:t>
                      </a:r>
                    </a:p>
                    <a:p>
                      <a:r>
                        <a:rPr lang="en-US" sz="2200" b="0" i="0" u="none" strike="noStrike" kern="1200" baseline="0" dirty="0">
                          <a:solidFill>
                            <a:schemeClr val="lt1"/>
                          </a:solidFill>
                          <a:latin typeface="+mn-lt"/>
                          <a:ea typeface="+mn-ea"/>
                          <a:cs typeface="+mn-cs"/>
                        </a:rPr>
                        <a:t>• Caregiver-infant interactions in humans: reciprocity and interactional synchrony. Stages of attachment identified by Schaffer. Multiple attachments and the role of the father.</a:t>
                      </a:r>
                    </a:p>
                    <a:p>
                      <a:r>
                        <a:rPr lang="en-US" sz="2200" b="0" i="0" u="none" strike="noStrike" kern="1200" baseline="0" dirty="0">
                          <a:solidFill>
                            <a:schemeClr val="lt1"/>
                          </a:solidFill>
                          <a:latin typeface="+mn-lt"/>
                          <a:ea typeface="+mn-ea"/>
                          <a:cs typeface="+mn-cs"/>
                        </a:rPr>
                        <a:t>• Animal studies of attachment: Lorenz and Harlow.</a:t>
                      </a:r>
                    </a:p>
                    <a:p>
                      <a:r>
                        <a:rPr lang="en-US" sz="2200" b="0" i="0" u="none" strike="noStrike" kern="1200" baseline="0" dirty="0">
                          <a:solidFill>
                            <a:schemeClr val="lt1"/>
                          </a:solidFill>
                          <a:latin typeface="+mn-lt"/>
                          <a:ea typeface="+mn-ea"/>
                          <a:cs typeface="+mn-cs"/>
                        </a:rPr>
                        <a:t>• Explanations of attachment: learning theory and Bowlby’s monotropic theory. The concepts of a critical period and an internal working model.</a:t>
                      </a:r>
                    </a:p>
                    <a:p>
                      <a:r>
                        <a:rPr lang="en-US" sz="2200" b="0" i="0" u="none" strike="noStrike" kern="1200" baseline="0" dirty="0">
                          <a:solidFill>
                            <a:schemeClr val="lt1"/>
                          </a:solidFill>
                          <a:latin typeface="+mn-lt"/>
                          <a:ea typeface="+mn-ea"/>
                          <a:cs typeface="+mn-cs"/>
                        </a:rPr>
                        <a:t>• Ainsworth’s ‘Strange Situation’. Types of attachment: secure, insecure-avoidant and insecure-resistant. Cultural variations in attachment, including van Ijzendoorn.</a:t>
                      </a:r>
                    </a:p>
                    <a:p>
                      <a:r>
                        <a:rPr lang="en-US" sz="2200" b="0" i="0" u="none" strike="noStrike" kern="1200" baseline="0" dirty="0">
                          <a:solidFill>
                            <a:schemeClr val="lt1"/>
                          </a:solidFill>
                          <a:latin typeface="+mn-lt"/>
                          <a:ea typeface="+mn-ea"/>
                          <a:cs typeface="+mn-cs"/>
                        </a:rPr>
                        <a:t>• Bowlby’s theory of maternal deprivation. Romanian orphan studies: effects of </a:t>
                      </a:r>
                      <a:r>
                        <a:rPr lang="en-GB" sz="2200" b="0" i="0" u="none" strike="noStrike" kern="1200" baseline="0" dirty="0">
                          <a:solidFill>
                            <a:schemeClr val="lt1"/>
                          </a:solidFill>
                          <a:latin typeface="+mn-lt"/>
                          <a:ea typeface="+mn-ea"/>
                          <a:cs typeface="+mn-cs"/>
                        </a:rPr>
                        <a:t>institutionalisation.</a:t>
                      </a:r>
                    </a:p>
                    <a:p>
                      <a:r>
                        <a:rPr lang="en-US" sz="2200" b="0" i="0" u="none" strike="noStrike" kern="1200" baseline="0" dirty="0">
                          <a:solidFill>
                            <a:schemeClr val="lt1"/>
                          </a:solidFill>
                          <a:latin typeface="+mn-lt"/>
                          <a:ea typeface="+mn-ea"/>
                          <a:cs typeface="+mn-cs"/>
                        </a:rPr>
                        <a:t>• The influence of early attachment on childhood and adult relationships, including the role of </a:t>
                      </a:r>
                      <a:r>
                        <a:rPr lang="en-GB" sz="2200" b="0" i="0" u="none" strike="noStrike" kern="1200" baseline="0" dirty="0">
                          <a:solidFill>
                            <a:schemeClr val="lt1"/>
                          </a:solidFill>
                          <a:latin typeface="+mn-lt"/>
                          <a:ea typeface="+mn-ea"/>
                          <a:cs typeface="+mn-cs"/>
                        </a:rPr>
                        <a:t>an internal working model.</a:t>
                      </a:r>
                      <a:endParaRPr lang="en-GB" sz="22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1480096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2040407591"/>
              </p:ext>
            </p:extLst>
          </p:nvPr>
        </p:nvGraphicFramePr>
        <p:xfrm>
          <a:off x="166782" y="1196752"/>
          <a:ext cx="8730487" cy="5029200"/>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294605">
                <a:tc>
                  <a:txBody>
                    <a:bodyPr/>
                    <a:lstStyle/>
                    <a:p>
                      <a:pPr algn="ctr">
                        <a:spcAft>
                          <a:spcPts val="0"/>
                        </a:spcAft>
                      </a:pPr>
                      <a:r>
                        <a:rPr lang="en-GB" sz="2200" b="1" dirty="0">
                          <a:solidFill>
                            <a:schemeClr val="bg1"/>
                          </a:solidFill>
                          <a:effectLst/>
                        </a:rPr>
                        <a:t>Paper 1: </a:t>
                      </a:r>
                      <a:r>
                        <a:rPr lang="en-GB" sz="2200" b="1" i="0" u="none" strike="noStrike" kern="1200" baseline="0" dirty="0">
                          <a:solidFill>
                            <a:schemeClr val="lt1"/>
                          </a:solidFill>
                          <a:latin typeface="+mn-lt"/>
                          <a:ea typeface="+mn-ea"/>
                          <a:cs typeface="+mn-cs"/>
                        </a:rPr>
                        <a:t>Introductory Topics in Psychology </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3384401">
                <a:tc>
                  <a:txBody>
                    <a:bodyPr/>
                    <a:lstStyle/>
                    <a:p>
                      <a:r>
                        <a:rPr lang="en-GB" sz="2200" b="1" i="0" u="sng" strike="noStrike" kern="1200" baseline="0" dirty="0">
                          <a:solidFill>
                            <a:schemeClr val="lt1"/>
                          </a:solidFill>
                          <a:latin typeface="+mn-lt"/>
                          <a:ea typeface="+mn-ea"/>
                          <a:cs typeface="+mn-cs"/>
                        </a:rPr>
                        <a:t>Psychopathology</a:t>
                      </a:r>
                    </a:p>
                    <a:p>
                      <a:r>
                        <a:rPr lang="en-US" sz="2200" b="0" i="0" u="none" strike="noStrike" kern="1200" baseline="0" dirty="0">
                          <a:solidFill>
                            <a:schemeClr val="lt1"/>
                          </a:solidFill>
                          <a:latin typeface="+mn-lt"/>
                          <a:ea typeface="+mn-ea"/>
                          <a:cs typeface="+mn-cs"/>
                        </a:rPr>
                        <a:t>• Definitions of abnormality, including deviation from social norms, failure to function adequately, statistical infrequency and deviation from ideal mental health.</a:t>
                      </a:r>
                    </a:p>
                    <a:p>
                      <a:r>
                        <a:rPr lang="en-US" sz="2200" b="0" i="0" u="none" strike="noStrike" kern="1200" baseline="0" dirty="0">
                          <a:solidFill>
                            <a:schemeClr val="lt1"/>
                          </a:solidFill>
                          <a:latin typeface="+mn-lt"/>
                          <a:ea typeface="+mn-ea"/>
                          <a:cs typeface="+mn-cs"/>
                        </a:rPr>
                        <a:t>• The behavioural, emotional and cognitive characteristics of phobias, depression and </a:t>
                      </a:r>
                      <a:r>
                        <a:rPr lang="en-GB" sz="2200" b="0" i="0" u="none" strike="noStrike" kern="1200" baseline="0" dirty="0">
                          <a:solidFill>
                            <a:schemeClr val="lt1"/>
                          </a:solidFill>
                          <a:latin typeface="+mn-lt"/>
                          <a:ea typeface="+mn-ea"/>
                          <a:cs typeface="+mn-cs"/>
                        </a:rPr>
                        <a:t>obsessive-compulsive disorder (OCD).</a:t>
                      </a:r>
                    </a:p>
                    <a:p>
                      <a:r>
                        <a:rPr lang="en-US" sz="2200" b="0" i="0" u="none" strike="noStrike" kern="1200" baseline="0" dirty="0">
                          <a:solidFill>
                            <a:schemeClr val="lt1"/>
                          </a:solidFill>
                          <a:latin typeface="+mn-lt"/>
                          <a:ea typeface="+mn-ea"/>
                          <a:cs typeface="+mn-cs"/>
                        </a:rPr>
                        <a:t>• The behavioural approach to explaining and treating phobias: the two-process model, including classical and operant conditioning; systematic </a:t>
                      </a:r>
                      <a:r>
                        <a:rPr lang="en-US" sz="2200" b="0" i="0" u="none" strike="noStrike" kern="1200" baseline="0" dirty="0" err="1">
                          <a:solidFill>
                            <a:schemeClr val="lt1"/>
                          </a:solidFill>
                          <a:latin typeface="+mn-lt"/>
                          <a:ea typeface="+mn-ea"/>
                          <a:cs typeface="+mn-cs"/>
                        </a:rPr>
                        <a:t>desensitisation</a:t>
                      </a:r>
                      <a:r>
                        <a:rPr lang="en-US" sz="2200" b="0" i="0" u="none" strike="noStrike" kern="1200" baseline="0" dirty="0">
                          <a:solidFill>
                            <a:schemeClr val="lt1"/>
                          </a:solidFill>
                          <a:latin typeface="+mn-lt"/>
                          <a:ea typeface="+mn-ea"/>
                          <a:cs typeface="+mn-cs"/>
                        </a:rPr>
                        <a:t>, including relaxation and use of hierarchy; flooding.</a:t>
                      </a:r>
                    </a:p>
                    <a:p>
                      <a:r>
                        <a:rPr lang="en-US" sz="2200" b="0" i="0" u="none" strike="noStrike" kern="1200" baseline="0" dirty="0">
                          <a:solidFill>
                            <a:schemeClr val="lt1"/>
                          </a:solidFill>
                          <a:latin typeface="+mn-lt"/>
                          <a:ea typeface="+mn-ea"/>
                          <a:cs typeface="+mn-cs"/>
                        </a:rPr>
                        <a:t>• The cognitive approach to explaining and treating depression: Beck’s negative triad and Ellis’s ABC model; cognitive behaviour therapy (CBT), including challenging irrational </a:t>
                      </a:r>
                      <a:r>
                        <a:rPr lang="en-GB" sz="2200" b="0" i="0" u="none" strike="noStrike" kern="1200" baseline="0" dirty="0">
                          <a:solidFill>
                            <a:schemeClr val="lt1"/>
                          </a:solidFill>
                          <a:latin typeface="+mn-lt"/>
                          <a:ea typeface="+mn-ea"/>
                          <a:cs typeface="+mn-cs"/>
                        </a:rPr>
                        <a:t>thoughts.</a:t>
                      </a:r>
                    </a:p>
                    <a:p>
                      <a:r>
                        <a:rPr lang="en-US" sz="2200" b="0" i="0" u="none" strike="noStrike" kern="1200" baseline="0" dirty="0">
                          <a:solidFill>
                            <a:schemeClr val="lt1"/>
                          </a:solidFill>
                          <a:latin typeface="+mn-lt"/>
                          <a:ea typeface="+mn-ea"/>
                          <a:cs typeface="+mn-cs"/>
                        </a:rPr>
                        <a:t>• The biological approach to explaining and treating OCD: genetic and neural explanations; </a:t>
                      </a:r>
                      <a:r>
                        <a:rPr lang="en-GB" sz="2200" b="0" i="0" u="none" strike="noStrike" kern="1200" baseline="0" dirty="0">
                          <a:solidFill>
                            <a:schemeClr val="lt1"/>
                          </a:solidFill>
                          <a:latin typeface="+mn-lt"/>
                          <a:ea typeface="+mn-ea"/>
                          <a:cs typeface="+mn-cs"/>
                        </a:rPr>
                        <a:t>drug therapy.</a:t>
                      </a:r>
                      <a:endParaRPr lang="en-GB" sz="22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316507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3210435226"/>
              </p:ext>
            </p:extLst>
          </p:nvPr>
        </p:nvGraphicFramePr>
        <p:xfrm>
          <a:off x="166782" y="1169567"/>
          <a:ext cx="8869714" cy="5643809"/>
        </p:xfrm>
        <a:graphic>
          <a:graphicData uri="http://schemas.openxmlformats.org/drawingml/2006/table">
            <a:tbl>
              <a:tblPr firstRow="1" firstCol="1" bandRow="1">
                <a:tableStyleId>{5C22544A-7EE6-4342-B048-85BDC9FD1C3A}</a:tableStyleId>
              </a:tblPr>
              <a:tblGrid>
                <a:gridCol w="8869714">
                  <a:extLst>
                    <a:ext uri="{9D8B030D-6E8A-4147-A177-3AD203B41FA5}">
                      <a16:colId xmlns:a16="http://schemas.microsoft.com/office/drawing/2014/main" val="2709746809"/>
                    </a:ext>
                  </a:extLst>
                </a:gridCol>
              </a:tblGrid>
              <a:tr h="327026">
                <a:tc>
                  <a:txBody>
                    <a:bodyPr/>
                    <a:lstStyle/>
                    <a:p>
                      <a:pPr algn="ctr">
                        <a:spcAft>
                          <a:spcPts val="0"/>
                        </a:spcAft>
                      </a:pPr>
                      <a:r>
                        <a:rPr lang="en-GB" sz="1800" b="1" dirty="0">
                          <a:solidFill>
                            <a:schemeClr val="bg1"/>
                          </a:solidFill>
                          <a:effectLst/>
                        </a:rPr>
                        <a:t>Paper 2: </a:t>
                      </a:r>
                      <a:r>
                        <a:rPr lang="en-GB" sz="1800" b="1" i="0" u="none" strike="noStrike" kern="1200" baseline="0" dirty="0">
                          <a:solidFill>
                            <a:schemeClr val="lt1"/>
                          </a:solidFill>
                          <a:latin typeface="+mn-lt"/>
                          <a:ea typeface="+mn-ea"/>
                          <a:cs typeface="+mn-cs"/>
                        </a:rPr>
                        <a:t>Psychology in Context</a:t>
                      </a:r>
                      <a:endPar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5316783">
                <a:tc>
                  <a:txBody>
                    <a:bodyPr/>
                    <a:lstStyle/>
                    <a:p>
                      <a:r>
                        <a:rPr lang="en-GB" sz="1800" b="1" i="0" u="sng" strike="noStrike" kern="1200" baseline="0" dirty="0">
                          <a:solidFill>
                            <a:schemeClr val="lt1"/>
                          </a:solidFill>
                          <a:latin typeface="+mn-lt"/>
                          <a:ea typeface="+mn-ea"/>
                          <a:cs typeface="+mn-cs"/>
                        </a:rPr>
                        <a:t>Approaches in Psychology</a:t>
                      </a:r>
                    </a:p>
                    <a:p>
                      <a:r>
                        <a:rPr lang="en-US" sz="1800" b="0" i="0" u="none" strike="noStrike" kern="1200" baseline="0" dirty="0">
                          <a:solidFill>
                            <a:schemeClr val="lt1"/>
                          </a:solidFill>
                          <a:latin typeface="+mn-lt"/>
                          <a:ea typeface="+mn-ea"/>
                          <a:cs typeface="+mn-cs"/>
                        </a:rPr>
                        <a:t>Origins of Psychology: Wundt, introspection and the emergence of Psychology as a science.</a:t>
                      </a:r>
                    </a:p>
                    <a:p>
                      <a:r>
                        <a:rPr lang="en-US" sz="1800" b="0" i="0" u="none" strike="noStrike" kern="1200" baseline="0" dirty="0">
                          <a:solidFill>
                            <a:schemeClr val="lt1"/>
                          </a:solidFill>
                          <a:latin typeface="+mn-lt"/>
                          <a:ea typeface="+mn-ea"/>
                          <a:cs typeface="+mn-cs"/>
                        </a:rPr>
                        <a:t>The basic assumptions of the following approaches:</a:t>
                      </a:r>
                    </a:p>
                    <a:p>
                      <a:r>
                        <a:rPr lang="en-US" sz="1800" b="0" i="0" u="none" strike="noStrike" kern="1200" baseline="0" dirty="0">
                          <a:solidFill>
                            <a:schemeClr val="lt1"/>
                          </a:solidFill>
                          <a:latin typeface="+mn-lt"/>
                          <a:ea typeface="+mn-ea"/>
                          <a:cs typeface="+mn-cs"/>
                        </a:rPr>
                        <a:t>• Learning approaches: </a:t>
                      </a:r>
                      <a:r>
                        <a:rPr lang="en-US" sz="1800" b="0" i="0" u="none" strike="noStrike" kern="1200" baseline="0" dirty="0" err="1">
                          <a:solidFill>
                            <a:schemeClr val="lt1"/>
                          </a:solidFill>
                          <a:latin typeface="+mn-lt"/>
                          <a:ea typeface="+mn-ea"/>
                          <a:cs typeface="+mn-cs"/>
                        </a:rPr>
                        <a:t>i</a:t>
                      </a:r>
                      <a:r>
                        <a:rPr lang="en-US" sz="1800" b="0" i="0" u="none" strike="noStrike" kern="1200" baseline="0" dirty="0">
                          <a:solidFill>
                            <a:schemeClr val="lt1"/>
                          </a:solidFill>
                          <a:latin typeface="+mn-lt"/>
                          <a:ea typeface="+mn-ea"/>
                          <a:cs typeface="+mn-cs"/>
                        </a:rPr>
                        <a:t>) the behaviourist approach, including classical conditioning and</a:t>
                      </a:r>
                    </a:p>
                    <a:p>
                      <a:r>
                        <a:rPr lang="en-US" sz="1800" b="0" i="0" u="none" strike="noStrike" kern="1200" baseline="0" dirty="0">
                          <a:solidFill>
                            <a:schemeClr val="lt1"/>
                          </a:solidFill>
                          <a:latin typeface="+mn-lt"/>
                          <a:ea typeface="+mn-ea"/>
                          <a:cs typeface="+mn-cs"/>
                        </a:rPr>
                        <a:t>Pavlov’s research, operant conditioning, types of reinforcement and Skinner’s research; ii)</a:t>
                      </a:r>
                    </a:p>
                    <a:p>
                      <a:r>
                        <a:rPr lang="en-US" sz="1800" b="0" i="0" u="none" strike="noStrike" kern="1200" baseline="0" dirty="0">
                          <a:solidFill>
                            <a:schemeClr val="lt1"/>
                          </a:solidFill>
                          <a:latin typeface="+mn-lt"/>
                          <a:ea typeface="+mn-ea"/>
                          <a:cs typeface="+mn-cs"/>
                        </a:rPr>
                        <a:t>social learning theory including imitation, identification, modelling, vicarious reinforcement,</a:t>
                      </a:r>
                    </a:p>
                    <a:p>
                      <a:r>
                        <a:rPr lang="en-US" sz="1800" b="0" i="0" u="none" strike="noStrike" kern="1200" baseline="0" dirty="0">
                          <a:solidFill>
                            <a:schemeClr val="lt1"/>
                          </a:solidFill>
                          <a:latin typeface="+mn-lt"/>
                          <a:ea typeface="+mn-ea"/>
                          <a:cs typeface="+mn-cs"/>
                        </a:rPr>
                        <a:t>the role of mediational processes and Bandura’s research.</a:t>
                      </a:r>
                    </a:p>
                    <a:p>
                      <a:r>
                        <a:rPr lang="en-US" sz="1800" b="0" i="0" u="none" strike="noStrike" kern="1200" baseline="0" dirty="0">
                          <a:solidFill>
                            <a:schemeClr val="lt1"/>
                          </a:solidFill>
                          <a:latin typeface="+mn-lt"/>
                          <a:ea typeface="+mn-ea"/>
                          <a:cs typeface="+mn-cs"/>
                        </a:rPr>
                        <a:t>• The cognitive approach: the study of internal mental processes, the role of schema, the use of theoretical and computer models to explain and make inferences about mental processes. The emergence of cognitive neuroscience.</a:t>
                      </a:r>
                    </a:p>
                    <a:p>
                      <a:r>
                        <a:rPr lang="en-US" sz="1800" b="0" i="0" u="none" strike="noStrike" kern="1200" baseline="0" dirty="0">
                          <a:solidFill>
                            <a:schemeClr val="lt1"/>
                          </a:solidFill>
                          <a:latin typeface="+mn-lt"/>
                          <a:ea typeface="+mn-ea"/>
                          <a:cs typeface="+mn-cs"/>
                        </a:rPr>
                        <a:t>• The biological approach: the influence of genes, biological structures and neurochemistry on behaviour. Genotype and phenotype, genetic basis of behaviour, evolution and behaviour.</a:t>
                      </a:r>
                    </a:p>
                    <a:p>
                      <a:r>
                        <a:rPr lang="en-US" sz="1800" b="0" i="0" u="none" strike="noStrike" kern="1200" baseline="0" dirty="0">
                          <a:solidFill>
                            <a:schemeClr val="lt1"/>
                          </a:solidFill>
                          <a:latin typeface="+mn-lt"/>
                          <a:ea typeface="+mn-ea"/>
                          <a:cs typeface="+mn-cs"/>
                        </a:rPr>
                        <a:t>• The psychodynamic approach: the role of the unconscious, the structure of personality, that is Id, Ego and Superego, defence mechanisms including repression, denial and</a:t>
                      </a:r>
                    </a:p>
                    <a:p>
                      <a:r>
                        <a:rPr lang="en-GB" sz="1800" b="0" i="0" u="none" strike="noStrike" kern="1200" baseline="0" dirty="0">
                          <a:solidFill>
                            <a:schemeClr val="lt1"/>
                          </a:solidFill>
                          <a:latin typeface="+mn-lt"/>
                          <a:ea typeface="+mn-ea"/>
                          <a:cs typeface="+mn-cs"/>
                        </a:rPr>
                        <a:t>displacement, psychosexual stages.</a:t>
                      </a:r>
                    </a:p>
                    <a:p>
                      <a:r>
                        <a:rPr lang="en-US" sz="1800" b="0" i="0" u="none" strike="noStrike" kern="1200" baseline="0" dirty="0">
                          <a:solidFill>
                            <a:schemeClr val="lt1"/>
                          </a:solidFill>
                          <a:latin typeface="+mn-lt"/>
                          <a:ea typeface="+mn-ea"/>
                          <a:cs typeface="+mn-cs"/>
                        </a:rPr>
                        <a:t>• Humanistic Psychology: free will, self-</a:t>
                      </a:r>
                      <a:r>
                        <a:rPr lang="en-US" sz="1800" b="0" i="0" u="none" strike="noStrike" kern="1200" baseline="0" dirty="0" err="1">
                          <a:solidFill>
                            <a:schemeClr val="lt1"/>
                          </a:solidFill>
                          <a:latin typeface="+mn-lt"/>
                          <a:ea typeface="+mn-ea"/>
                          <a:cs typeface="+mn-cs"/>
                        </a:rPr>
                        <a:t>actualisation</a:t>
                      </a:r>
                      <a:r>
                        <a:rPr lang="en-US" sz="1800" b="0" i="0" u="none" strike="noStrike" kern="1200" baseline="0" dirty="0">
                          <a:solidFill>
                            <a:schemeClr val="lt1"/>
                          </a:solidFill>
                          <a:latin typeface="+mn-lt"/>
                          <a:ea typeface="+mn-ea"/>
                          <a:cs typeface="+mn-cs"/>
                        </a:rPr>
                        <a:t> and Maslow’s hierarchy of needs, focus</a:t>
                      </a:r>
                    </a:p>
                    <a:p>
                      <a:r>
                        <a:rPr lang="en-US" sz="1800" b="0" i="0" u="none" strike="noStrike" kern="1200" baseline="0" dirty="0">
                          <a:solidFill>
                            <a:schemeClr val="lt1"/>
                          </a:solidFill>
                          <a:latin typeface="+mn-lt"/>
                          <a:ea typeface="+mn-ea"/>
                          <a:cs typeface="+mn-cs"/>
                        </a:rPr>
                        <a:t>on the self, congruence, the role of conditions of worth. The influence on counselling</a:t>
                      </a:r>
                    </a:p>
                    <a:p>
                      <a:r>
                        <a:rPr lang="en-GB" sz="1800" b="0" i="0" u="none" strike="noStrike" kern="1200" baseline="0" dirty="0">
                          <a:solidFill>
                            <a:schemeClr val="lt1"/>
                          </a:solidFill>
                          <a:latin typeface="+mn-lt"/>
                          <a:ea typeface="+mn-ea"/>
                          <a:cs typeface="+mn-cs"/>
                        </a:rPr>
                        <a:t>Psychology.</a:t>
                      </a:r>
                    </a:p>
                    <a:p>
                      <a:r>
                        <a:rPr lang="en-GB" sz="1800" b="0" i="0" u="none" strike="noStrike" kern="1200" baseline="0" dirty="0">
                          <a:solidFill>
                            <a:schemeClr val="lt1"/>
                          </a:solidFill>
                          <a:latin typeface="+mn-lt"/>
                          <a:ea typeface="+mn-ea"/>
                          <a:cs typeface="+mn-cs"/>
                        </a:rPr>
                        <a:t>• Comparison of approaches.</a:t>
                      </a:r>
                      <a:endParaRPr lang="en-GB" sz="18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39558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473839323"/>
              </p:ext>
            </p:extLst>
          </p:nvPr>
        </p:nvGraphicFramePr>
        <p:xfrm>
          <a:off x="175902" y="1196752"/>
          <a:ext cx="8730487" cy="5497045"/>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284965">
                <a:tc>
                  <a:txBody>
                    <a:bodyPr/>
                    <a:lstStyle/>
                    <a:p>
                      <a:pPr algn="ctr">
                        <a:spcAft>
                          <a:spcPts val="0"/>
                        </a:spcAft>
                      </a:pPr>
                      <a:r>
                        <a:rPr lang="en-GB" sz="1800" b="1" dirty="0">
                          <a:solidFill>
                            <a:schemeClr val="bg1"/>
                          </a:solidFill>
                          <a:effectLst/>
                        </a:rPr>
                        <a:t>Paper 2: </a:t>
                      </a:r>
                      <a:r>
                        <a:rPr lang="en-GB" sz="1800" b="1" i="0" u="none" strike="noStrike" kern="1200" baseline="0" dirty="0">
                          <a:solidFill>
                            <a:schemeClr val="lt1"/>
                          </a:solidFill>
                          <a:latin typeface="+mn-lt"/>
                          <a:ea typeface="+mn-ea"/>
                          <a:cs typeface="+mn-cs"/>
                        </a:rPr>
                        <a:t>Psychology in Context</a:t>
                      </a:r>
                      <a:endParaRPr lang="en-GB"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4481369">
                <a:tc>
                  <a:txBody>
                    <a:bodyPr/>
                    <a:lstStyle/>
                    <a:p>
                      <a:pPr marL="0" lvl="0" indent="0" algn="l">
                        <a:spcAft>
                          <a:spcPts val="0"/>
                        </a:spcAft>
                        <a:buFont typeface="Wingdings 2" panose="05020102010507070707" pitchFamily="18" charset="2"/>
                        <a:buNone/>
                        <a:tabLst>
                          <a:tab pos="457200" algn="l"/>
                        </a:tabLst>
                      </a:pPr>
                      <a:r>
                        <a:rPr lang="en-US" sz="180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Biopsychology</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divisions of the nervous system: central and peripheral (somatic and autonomic).</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structure and function of sensory, relay and motor neurons. The process of synaptic transmission, including reference to neurotransmitters, excitation and inhibition.</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function of the endocrine system: glands and hormones.</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fight or flight response including the role of adrenaline.</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Localisation of function in the brain and hemispheric </a:t>
                      </a:r>
                      <a:r>
                        <a:rPr lang="en-US" sz="1800" b="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lateralisation</a:t>
                      </a: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motor, somatosensory, visual, auditory and language centres; Broca’s and Wernicke’s areas, split brain research. Plasticity and functional recovery of the brain after trauma.</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Ways of studying the brain: scanning techniques, including functional magnetic resonance imaging (fMRI); electroencephalogram (EEGs) and event-related potentials (ERPs); postmortem examinations.</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Biological rhythms: circadian, infradian and ultradian and the difference between these rhythms. The effect of endogenous pacemakers and exogenous zeitgebers on the sleep/</a:t>
                      </a:r>
                    </a:p>
                    <a:p>
                      <a:pPr marL="0" lvl="0" indent="0" algn="l">
                        <a:spcAft>
                          <a:spcPts val="0"/>
                        </a:spcAft>
                        <a:buFont typeface="Wingdings 2" panose="05020102010507070707" pitchFamily="18" charset="2"/>
                        <a:buNone/>
                        <a:tabLst>
                          <a:tab pos="457200" algn="l"/>
                        </a:tabLst>
                      </a:pPr>
                      <a:r>
                        <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wake cycle.</a:t>
                      </a:r>
                      <a:endParaRPr lang="en-GB"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176932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443112466"/>
              </p:ext>
            </p:extLst>
          </p:nvPr>
        </p:nvGraphicFramePr>
        <p:xfrm>
          <a:off x="224275" y="1158240"/>
          <a:ext cx="8730487" cy="5699760"/>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68941">
                <a:tc>
                  <a:txBody>
                    <a:bodyPr/>
                    <a:lstStyle/>
                    <a:p>
                      <a:pPr algn="ctr">
                        <a:spcAft>
                          <a:spcPts val="0"/>
                        </a:spcAft>
                      </a:pPr>
                      <a:r>
                        <a:rPr lang="en-GB" sz="2200" b="1" dirty="0">
                          <a:solidFill>
                            <a:schemeClr val="bg1"/>
                          </a:solidFill>
                          <a:effectLst/>
                        </a:rPr>
                        <a:t>Paper 2: </a:t>
                      </a:r>
                      <a:r>
                        <a:rPr lang="en-GB" sz="2200" b="1" i="0" u="none" strike="noStrike" kern="1200" baseline="0" dirty="0">
                          <a:solidFill>
                            <a:schemeClr val="lt1"/>
                          </a:solidFill>
                          <a:latin typeface="+mn-lt"/>
                          <a:ea typeface="+mn-ea"/>
                          <a:cs typeface="+mn-cs"/>
                        </a:rPr>
                        <a:t>Psychology in Context</a:t>
                      </a:r>
                      <a:endParaRPr lang="en-GB" sz="22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4481369">
                <a:tc>
                  <a:txBody>
                    <a:bodyPr/>
                    <a:lstStyle/>
                    <a:p>
                      <a:r>
                        <a:rPr lang="en-GB" sz="2200" b="1" i="0" u="sng" strike="noStrike" kern="1200" baseline="0" dirty="0">
                          <a:solidFill>
                            <a:schemeClr val="lt1"/>
                          </a:solidFill>
                          <a:latin typeface="+mn-lt"/>
                          <a:ea typeface="+mn-ea"/>
                          <a:cs typeface="+mn-cs"/>
                        </a:rPr>
                        <a:t>Research methods</a:t>
                      </a:r>
                    </a:p>
                    <a:p>
                      <a:r>
                        <a:rPr lang="en-US" sz="2200" b="0" i="0" u="none" strike="noStrike" kern="1200" baseline="0" dirty="0">
                          <a:solidFill>
                            <a:schemeClr val="lt1"/>
                          </a:solidFill>
                          <a:latin typeface="+mn-lt"/>
                          <a:ea typeface="+mn-ea"/>
                          <a:cs typeface="+mn-cs"/>
                        </a:rPr>
                        <a:t>Students should demonstrate knowledge and understanding of the following research methods, scientific processes and techniques of data handling and analysis, be familiar with their use and be aware of their strengths and limitations.</a:t>
                      </a:r>
                    </a:p>
                    <a:p>
                      <a:r>
                        <a:rPr lang="en-US" sz="2200" b="0" i="0" u="none" strike="noStrike" kern="1200" baseline="0" dirty="0">
                          <a:solidFill>
                            <a:schemeClr val="lt1"/>
                          </a:solidFill>
                          <a:latin typeface="+mn-lt"/>
                          <a:ea typeface="+mn-ea"/>
                          <a:cs typeface="+mn-cs"/>
                        </a:rPr>
                        <a:t>• Experimental method. Types of experiment, laboratory and field experiments; natural and </a:t>
                      </a:r>
                      <a:r>
                        <a:rPr lang="en-GB" sz="2200" b="0" i="0" u="none" strike="noStrike" kern="1200" baseline="0" dirty="0">
                          <a:solidFill>
                            <a:schemeClr val="lt1"/>
                          </a:solidFill>
                          <a:latin typeface="+mn-lt"/>
                          <a:ea typeface="+mn-ea"/>
                          <a:cs typeface="+mn-cs"/>
                        </a:rPr>
                        <a:t>quasi-experiments.</a:t>
                      </a:r>
                    </a:p>
                    <a:p>
                      <a:r>
                        <a:rPr lang="en-US" sz="2200" b="0" i="0" u="none" strike="noStrike" kern="1200" baseline="0" dirty="0">
                          <a:solidFill>
                            <a:schemeClr val="lt1"/>
                          </a:solidFill>
                          <a:latin typeface="+mn-lt"/>
                          <a:ea typeface="+mn-ea"/>
                          <a:cs typeface="+mn-cs"/>
                        </a:rPr>
                        <a:t>• Observational techniques. Types of observation: naturalistic and controlled observation; </a:t>
                      </a:r>
                      <a:r>
                        <a:rPr lang="en-GB" sz="2200" b="0" i="0" u="none" strike="noStrike" kern="1200" baseline="0" dirty="0">
                          <a:solidFill>
                            <a:schemeClr val="lt1"/>
                          </a:solidFill>
                          <a:latin typeface="+mn-lt"/>
                          <a:ea typeface="+mn-ea"/>
                          <a:cs typeface="+mn-cs"/>
                        </a:rPr>
                        <a:t>covert and overt observation; participant and non-participant observation.</a:t>
                      </a:r>
                    </a:p>
                    <a:p>
                      <a:r>
                        <a:rPr lang="en-GB" sz="2200" b="0" i="0" u="none" strike="noStrike" kern="1200" baseline="0" dirty="0">
                          <a:solidFill>
                            <a:schemeClr val="lt1"/>
                          </a:solidFill>
                          <a:latin typeface="+mn-lt"/>
                          <a:ea typeface="+mn-ea"/>
                          <a:cs typeface="+mn-cs"/>
                        </a:rPr>
                        <a:t>• Self-report techniques. Questionnaires; interviews, structured and unstructured.</a:t>
                      </a:r>
                    </a:p>
                    <a:p>
                      <a:r>
                        <a:rPr lang="en-US" sz="2200" b="0" i="0" u="none" strike="noStrike" kern="1200" baseline="0" dirty="0">
                          <a:solidFill>
                            <a:schemeClr val="lt1"/>
                          </a:solidFill>
                          <a:latin typeface="+mn-lt"/>
                          <a:ea typeface="+mn-ea"/>
                          <a:cs typeface="+mn-cs"/>
                        </a:rPr>
                        <a:t>• Correlations. Analysis of the relationship between co-variables. The difference between </a:t>
                      </a:r>
                      <a:r>
                        <a:rPr lang="en-GB" sz="2200" b="0" i="0" u="none" strike="noStrike" kern="1200" baseline="0" dirty="0">
                          <a:solidFill>
                            <a:schemeClr val="lt1"/>
                          </a:solidFill>
                          <a:latin typeface="+mn-lt"/>
                          <a:ea typeface="+mn-ea"/>
                          <a:cs typeface="+mn-cs"/>
                        </a:rPr>
                        <a:t>correlations and experiments.</a:t>
                      </a:r>
                    </a:p>
                    <a:p>
                      <a:r>
                        <a:rPr lang="en-GB" sz="2200" b="0" i="0" u="none" strike="noStrike" kern="1200" baseline="0" dirty="0">
                          <a:solidFill>
                            <a:schemeClr val="lt1"/>
                          </a:solidFill>
                          <a:latin typeface="+mn-lt"/>
                          <a:ea typeface="+mn-ea"/>
                          <a:cs typeface="+mn-cs"/>
                        </a:rPr>
                        <a:t>• Content analysis.</a:t>
                      </a:r>
                    </a:p>
                    <a:p>
                      <a:r>
                        <a:rPr lang="en-GB" sz="2200" b="0" i="0" u="none" strike="noStrike" kern="1200" baseline="0" dirty="0">
                          <a:solidFill>
                            <a:schemeClr val="lt1"/>
                          </a:solidFill>
                          <a:latin typeface="+mn-lt"/>
                          <a:ea typeface="+mn-ea"/>
                          <a:cs typeface="+mn-cs"/>
                        </a:rPr>
                        <a:t>• Case studies.</a:t>
                      </a:r>
                      <a:endParaRPr lang="en-GB" sz="22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3128614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941348881"/>
              </p:ext>
            </p:extLst>
          </p:nvPr>
        </p:nvGraphicFramePr>
        <p:xfrm>
          <a:off x="53015" y="137160"/>
          <a:ext cx="9073008" cy="6583680"/>
        </p:xfrm>
        <a:graphic>
          <a:graphicData uri="http://schemas.openxmlformats.org/drawingml/2006/table">
            <a:tbl>
              <a:tblPr firstRow="1" firstCol="1" bandRow="1">
                <a:tableStyleId>{5C22544A-7EE6-4342-B048-85BDC9FD1C3A}</a:tableStyleId>
              </a:tblPr>
              <a:tblGrid>
                <a:gridCol w="9073008">
                  <a:extLst>
                    <a:ext uri="{9D8B030D-6E8A-4147-A177-3AD203B41FA5}">
                      <a16:colId xmlns:a16="http://schemas.microsoft.com/office/drawing/2014/main" val="2709746809"/>
                    </a:ext>
                  </a:extLst>
                </a:gridCol>
              </a:tblGrid>
              <a:tr h="5857148">
                <a:tc>
                  <a:txBody>
                    <a:bodyPr/>
                    <a:lstStyle/>
                    <a:p>
                      <a:r>
                        <a:rPr lang="en-GB" sz="1600" b="1" i="0" u="sng" strike="noStrike" kern="1200" baseline="0" dirty="0">
                          <a:solidFill>
                            <a:schemeClr val="lt1"/>
                          </a:solidFill>
                          <a:latin typeface="+mn-lt"/>
                          <a:ea typeface="+mn-ea"/>
                          <a:cs typeface="+mn-cs"/>
                        </a:rPr>
                        <a:t>Research methods</a:t>
                      </a:r>
                    </a:p>
                    <a:p>
                      <a:r>
                        <a:rPr lang="en-GB" sz="1600" b="0" i="0" u="none" strike="noStrike" kern="1200" baseline="0" dirty="0">
                          <a:solidFill>
                            <a:schemeClr val="lt1"/>
                          </a:solidFill>
                          <a:latin typeface="+mn-lt"/>
                          <a:ea typeface="+mn-ea"/>
                          <a:cs typeface="+mn-cs"/>
                        </a:rPr>
                        <a:t>Scientific processes</a:t>
                      </a:r>
                    </a:p>
                    <a:p>
                      <a:r>
                        <a:rPr lang="en-US" sz="1600" b="0" i="0" u="none" strike="noStrike" kern="1200" baseline="0" dirty="0">
                          <a:solidFill>
                            <a:schemeClr val="lt1"/>
                          </a:solidFill>
                          <a:latin typeface="+mn-lt"/>
                          <a:ea typeface="+mn-ea"/>
                          <a:cs typeface="+mn-cs"/>
                        </a:rPr>
                        <a:t>• Aims: stating aims, the difference between aims and hypotheses.</a:t>
                      </a:r>
                    </a:p>
                    <a:p>
                      <a:r>
                        <a:rPr lang="en-GB" sz="1600" b="0" i="0" u="none" strike="noStrike" kern="1200" baseline="0" dirty="0">
                          <a:solidFill>
                            <a:schemeClr val="lt1"/>
                          </a:solidFill>
                          <a:latin typeface="+mn-lt"/>
                          <a:ea typeface="+mn-ea"/>
                          <a:cs typeface="+mn-cs"/>
                        </a:rPr>
                        <a:t>• Hypotheses: directional and non-directional.</a:t>
                      </a:r>
                    </a:p>
                    <a:p>
                      <a:r>
                        <a:rPr lang="en-US" sz="1600" b="0" i="0" u="none" strike="noStrike" kern="1200" baseline="0" dirty="0">
                          <a:solidFill>
                            <a:schemeClr val="lt1"/>
                          </a:solidFill>
                          <a:latin typeface="+mn-lt"/>
                          <a:ea typeface="+mn-ea"/>
                          <a:cs typeface="+mn-cs"/>
                        </a:rPr>
                        <a:t>• Sampling: the difference between population and sample; sampling techniques including:</a:t>
                      </a:r>
                    </a:p>
                    <a:p>
                      <a:r>
                        <a:rPr lang="en-US" sz="1600" b="0" i="0" u="none" strike="noStrike" kern="1200" baseline="0" dirty="0">
                          <a:solidFill>
                            <a:schemeClr val="lt1"/>
                          </a:solidFill>
                          <a:latin typeface="+mn-lt"/>
                          <a:ea typeface="+mn-ea"/>
                          <a:cs typeface="+mn-cs"/>
                        </a:rPr>
                        <a:t>random, systematic, stratified, opportunity and volunteer; implications of sampling techniques, including bias and </a:t>
                      </a:r>
                      <a:r>
                        <a:rPr lang="en-US" sz="1600" b="0" i="0" u="none" strike="noStrike" kern="1200" baseline="0" dirty="0" err="1">
                          <a:solidFill>
                            <a:schemeClr val="lt1"/>
                          </a:solidFill>
                          <a:latin typeface="+mn-lt"/>
                          <a:ea typeface="+mn-ea"/>
                          <a:cs typeface="+mn-cs"/>
                        </a:rPr>
                        <a:t>generalisation</a:t>
                      </a:r>
                      <a:r>
                        <a:rPr lang="en-US" sz="1600" b="0" i="0" u="none" strike="noStrike" kern="1200" baseline="0" dirty="0">
                          <a:solidFill>
                            <a:schemeClr val="lt1"/>
                          </a:solidFill>
                          <a:latin typeface="+mn-lt"/>
                          <a:ea typeface="+mn-ea"/>
                          <a:cs typeface="+mn-cs"/>
                        </a:rPr>
                        <a:t>.</a:t>
                      </a:r>
                    </a:p>
                    <a:p>
                      <a:r>
                        <a:rPr lang="en-US" sz="1600" b="0" i="0" u="none" strike="noStrike" kern="1200" baseline="0" dirty="0">
                          <a:solidFill>
                            <a:schemeClr val="lt1"/>
                          </a:solidFill>
                          <a:latin typeface="+mn-lt"/>
                          <a:ea typeface="+mn-ea"/>
                          <a:cs typeface="+mn-cs"/>
                        </a:rPr>
                        <a:t>• Pilot studies and the aims of piloting.</a:t>
                      </a:r>
                    </a:p>
                    <a:p>
                      <a:r>
                        <a:rPr lang="en-US" sz="1600" b="0" i="0" u="none" strike="noStrike" kern="1200" baseline="0" dirty="0">
                          <a:solidFill>
                            <a:schemeClr val="lt1"/>
                          </a:solidFill>
                          <a:latin typeface="+mn-lt"/>
                          <a:ea typeface="+mn-ea"/>
                          <a:cs typeface="+mn-cs"/>
                        </a:rPr>
                        <a:t>• Experimental designs: repeated measures, independent groups, matched pairs.</a:t>
                      </a:r>
                    </a:p>
                    <a:p>
                      <a:r>
                        <a:rPr lang="en-US" sz="1600" b="0" i="0" u="none" strike="noStrike" kern="1200" baseline="0" dirty="0">
                          <a:solidFill>
                            <a:schemeClr val="lt1"/>
                          </a:solidFill>
                          <a:latin typeface="+mn-lt"/>
                          <a:ea typeface="+mn-ea"/>
                          <a:cs typeface="+mn-cs"/>
                        </a:rPr>
                        <a:t>• Observational design: behavioural categories; event sampling; time sampling.</a:t>
                      </a:r>
                    </a:p>
                    <a:p>
                      <a:r>
                        <a:rPr lang="en-US" sz="1600" b="0" i="0" u="none" strike="noStrike" kern="1200" baseline="0" dirty="0">
                          <a:solidFill>
                            <a:schemeClr val="lt1"/>
                          </a:solidFill>
                          <a:latin typeface="+mn-lt"/>
                          <a:ea typeface="+mn-ea"/>
                          <a:cs typeface="+mn-cs"/>
                        </a:rPr>
                        <a:t>• Questionnaire construction, including use of open and closed questions; design of interviews.</a:t>
                      </a:r>
                    </a:p>
                    <a:p>
                      <a:r>
                        <a:rPr lang="en-US" sz="1600" b="0" i="0" u="none" strike="noStrike" kern="1200" baseline="0" dirty="0">
                          <a:solidFill>
                            <a:schemeClr val="lt1"/>
                          </a:solidFill>
                          <a:latin typeface="+mn-lt"/>
                          <a:ea typeface="+mn-ea"/>
                          <a:cs typeface="+mn-cs"/>
                        </a:rPr>
                        <a:t>• Variables: manipulation and control of variables, including independent, dependent, extraneous, confounding; </a:t>
                      </a:r>
                      <a:r>
                        <a:rPr lang="en-US" sz="1600" b="0" i="0" u="none" strike="noStrike" kern="1200" baseline="0" dirty="0" err="1">
                          <a:solidFill>
                            <a:schemeClr val="lt1"/>
                          </a:solidFill>
                          <a:latin typeface="+mn-lt"/>
                          <a:ea typeface="+mn-ea"/>
                          <a:cs typeface="+mn-cs"/>
                        </a:rPr>
                        <a:t>operationalisation</a:t>
                      </a:r>
                      <a:r>
                        <a:rPr lang="en-US" sz="1600" b="0" i="0" u="none" strike="noStrike" kern="1200" baseline="0" dirty="0">
                          <a:solidFill>
                            <a:schemeClr val="lt1"/>
                          </a:solidFill>
                          <a:latin typeface="+mn-lt"/>
                          <a:ea typeface="+mn-ea"/>
                          <a:cs typeface="+mn-cs"/>
                        </a:rPr>
                        <a:t> of variables.</a:t>
                      </a:r>
                    </a:p>
                    <a:p>
                      <a:r>
                        <a:rPr lang="en-US" sz="1600" b="0" i="0" u="none" strike="noStrike" kern="1200" baseline="0" dirty="0">
                          <a:solidFill>
                            <a:schemeClr val="lt1"/>
                          </a:solidFill>
                          <a:latin typeface="+mn-lt"/>
                          <a:ea typeface="+mn-ea"/>
                          <a:cs typeface="+mn-cs"/>
                        </a:rPr>
                        <a:t>• Control: random allocation and counterbalancing, </a:t>
                      </a:r>
                      <a:r>
                        <a:rPr lang="en-US" sz="1600" b="0" i="0" u="none" strike="noStrike" kern="1200" baseline="0" dirty="0" err="1">
                          <a:solidFill>
                            <a:schemeClr val="lt1"/>
                          </a:solidFill>
                          <a:latin typeface="+mn-lt"/>
                          <a:ea typeface="+mn-ea"/>
                          <a:cs typeface="+mn-cs"/>
                        </a:rPr>
                        <a:t>randomisation</a:t>
                      </a:r>
                      <a:r>
                        <a:rPr lang="en-US" sz="1600" b="0" i="0" u="none" strike="noStrike" kern="1200" baseline="0" dirty="0">
                          <a:solidFill>
                            <a:schemeClr val="lt1"/>
                          </a:solidFill>
                          <a:latin typeface="+mn-lt"/>
                          <a:ea typeface="+mn-ea"/>
                          <a:cs typeface="+mn-cs"/>
                        </a:rPr>
                        <a:t> and </a:t>
                      </a:r>
                      <a:r>
                        <a:rPr lang="en-US" sz="1600" b="0" i="0" u="none" strike="noStrike" kern="1200" baseline="0" dirty="0" err="1">
                          <a:solidFill>
                            <a:schemeClr val="lt1"/>
                          </a:solidFill>
                          <a:latin typeface="+mn-lt"/>
                          <a:ea typeface="+mn-ea"/>
                          <a:cs typeface="+mn-cs"/>
                        </a:rPr>
                        <a:t>standardisation</a:t>
                      </a:r>
                      <a:r>
                        <a:rPr lang="en-US" sz="1600" b="0" i="0" u="none" strike="noStrike" kern="1200" baseline="0" dirty="0">
                          <a:solidFill>
                            <a:schemeClr val="lt1"/>
                          </a:solidFill>
                          <a:latin typeface="+mn-lt"/>
                          <a:ea typeface="+mn-ea"/>
                          <a:cs typeface="+mn-cs"/>
                        </a:rPr>
                        <a:t>.</a:t>
                      </a:r>
                    </a:p>
                    <a:p>
                      <a:r>
                        <a:rPr lang="en-US" sz="1600" b="0" i="0" u="none" strike="noStrike" kern="1200" baseline="0" dirty="0">
                          <a:solidFill>
                            <a:schemeClr val="lt1"/>
                          </a:solidFill>
                          <a:latin typeface="+mn-lt"/>
                          <a:ea typeface="+mn-ea"/>
                          <a:cs typeface="+mn-cs"/>
                        </a:rPr>
                        <a:t>• Demand characteristics and investigator effects.</a:t>
                      </a:r>
                    </a:p>
                    <a:p>
                      <a:r>
                        <a:rPr lang="en-US" sz="1600" b="0" i="0" u="none" strike="noStrike" kern="1200" baseline="0" dirty="0">
                          <a:solidFill>
                            <a:schemeClr val="lt1"/>
                          </a:solidFill>
                          <a:latin typeface="+mn-lt"/>
                          <a:ea typeface="+mn-ea"/>
                          <a:cs typeface="+mn-cs"/>
                        </a:rPr>
                        <a:t>• Ethics, including the role of the British Psychological Society’s code of ethics; ethical issues in the design and conduct of psychological studies; dealing with ethical issues in research.</a:t>
                      </a:r>
                    </a:p>
                    <a:p>
                      <a:r>
                        <a:rPr lang="en-US" sz="1600" b="0" i="0" u="none" strike="noStrike" kern="1200" baseline="0" dirty="0">
                          <a:solidFill>
                            <a:schemeClr val="lt1"/>
                          </a:solidFill>
                          <a:latin typeface="+mn-lt"/>
                          <a:ea typeface="+mn-ea"/>
                          <a:cs typeface="+mn-cs"/>
                        </a:rPr>
                        <a:t>• The role of peer review in the scientific process.</a:t>
                      </a:r>
                    </a:p>
                    <a:p>
                      <a:r>
                        <a:rPr lang="en-US" sz="1600" b="0" i="0" u="none" strike="noStrike" kern="1200" baseline="0" dirty="0">
                          <a:solidFill>
                            <a:schemeClr val="lt1"/>
                          </a:solidFill>
                          <a:latin typeface="+mn-lt"/>
                          <a:ea typeface="+mn-ea"/>
                          <a:cs typeface="+mn-cs"/>
                        </a:rPr>
                        <a:t>• The implications of psychological research for the economy.</a:t>
                      </a:r>
                    </a:p>
                    <a:p>
                      <a:r>
                        <a:rPr lang="en-US" sz="1600" b="0" i="0" u="none" strike="noStrike" kern="1200" baseline="0" dirty="0">
                          <a:solidFill>
                            <a:schemeClr val="lt1"/>
                          </a:solidFill>
                          <a:latin typeface="+mn-lt"/>
                          <a:ea typeface="+mn-ea"/>
                          <a:cs typeface="+mn-cs"/>
                        </a:rPr>
                        <a:t>• Reliability across all methods of investigation. Ways of assessing reliability: test-retest and</a:t>
                      </a:r>
                    </a:p>
                    <a:p>
                      <a:r>
                        <a:rPr lang="en-GB" sz="1600" b="0" i="0" u="none" strike="noStrike" kern="1200" baseline="0" dirty="0">
                          <a:solidFill>
                            <a:schemeClr val="lt1"/>
                          </a:solidFill>
                          <a:latin typeface="+mn-lt"/>
                          <a:ea typeface="+mn-ea"/>
                          <a:cs typeface="+mn-cs"/>
                        </a:rPr>
                        <a:t>inter-observer; improving reliability.</a:t>
                      </a:r>
                    </a:p>
                    <a:p>
                      <a:r>
                        <a:rPr lang="en-US" sz="1600" b="0" i="0" u="none" strike="noStrike" kern="1200" baseline="0" dirty="0">
                          <a:solidFill>
                            <a:schemeClr val="lt1"/>
                          </a:solidFill>
                          <a:latin typeface="+mn-lt"/>
                          <a:ea typeface="+mn-ea"/>
                          <a:cs typeface="+mn-cs"/>
                        </a:rPr>
                        <a:t>• Types of validity across all methods of investigation: face validity, concurrent validity,</a:t>
                      </a:r>
                    </a:p>
                    <a:p>
                      <a:r>
                        <a:rPr lang="en-US" sz="1600" b="0" i="0" u="none" strike="noStrike" kern="1200" baseline="0" dirty="0">
                          <a:solidFill>
                            <a:schemeClr val="lt1"/>
                          </a:solidFill>
                          <a:latin typeface="+mn-lt"/>
                          <a:ea typeface="+mn-ea"/>
                          <a:cs typeface="+mn-cs"/>
                        </a:rPr>
                        <a:t>ecological validity and temporal validity. Assessment of validity. Improving validity.</a:t>
                      </a:r>
                    </a:p>
                    <a:p>
                      <a:r>
                        <a:rPr lang="en-US" sz="1600" b="0" i="0" u="none" strike="noStrike" kern="1200" baseline="0" dirty="0">
                          <a:solidFill>
                            <a:schemeClr val="lt1"/>
                          </a:solidFill>
                          <a:latin typeface="+mn-lt"/>
                          <a:ea typeface="+mn-ea"/>
                          <a:cs typeface="+mn-cs"/>
                        </a:rPr>
                        <a:t>• Features of science: objectivity and the empirical method; replicability and falsifiability; theory</a:t>
                      </a:r>
                    </a:p>
                    <a:p>
                      <a:r>
                        <a:rPr lang="en-US" sz="1600" b="0" i="0" u="none" strike="noStrike" kern="1200" baseline="0" dirty="0">
                          <a:solidFill>
                            <a:schemeClr val="lt1"/>
                          </a:solidFill>
                          <a:latin typeface="+mn-lt"/>
                          <a:ea typeface="+mn-ea"/>
                          <a:cs typeface="+mn-cs"/>
                        </a:rPr>
                        <a:t>construction and hypothesis testing; paradigms and paradigm shifts.</a:t>
                      </a:r>
                    </a:p>
                    <a:p>
                      <a:r>
                        <a:rPr lang="en-GB" sz="1600" b="0" i="0" u="none" strike="noStrike" kern="1200" baseline="0" dirty="0">
                          <a:solidFill>
                            <a:schemeClr val="lt1"/>
                          </a:solidFill>
                          <a:latin typeface="+mn-lt"/>
                          <a:ea typeface="+mn-ea"/>
                          <a:cs typeface="+mn-cs"/>
                        </a:rPr>
                        <a:t>• Reporting psychological investigations. Sections of a scientific report: abstract, introduction,</a:t>
                      </a:r>
                    </a:p>
                    <a:p>
                      <a:r>
                        <a:rPr lang="en-US" sz="1600" b="0" i="0" u="none" strike="noStrike" kern="1200" baseline="0" dirty="0">
                          <a:solidFill>
                            <a:schemeClr val="lt1"/>
                          </a:solidFill>
                          <a:latin typeface="+mn-lt"/>
                          <a:ea typeface="+mn-ea"/>
                          <a:cs typeface="+mn-cs"/>
                        </a:rPr>
                        <a:t>method, results, discussion and referencing.</a:t>
                      </a:r>
                      <a:endParaRPr lang="en-GB" sz="1600" b="0" i="0" u="none" strike="noStrike" kern="1200" baseline="0" dirty="0">
                        <a:solidFill>
                          <a:schemeClr val="lt1"/>
                        </a:solidFill>
                        <a:latin typeface="+mn-lt"/>
                        <a:ea typeface="+mn-ea"/>
                        <a:cs typeface="+mn-cs"/>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304750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1122327123"/>
              </p:ext>
            </p:extLst>
          </p:nvPr>
        </p:nvGraphicFramePr>
        <p:xfrm>
          <a:off x="233035" y="1196752"/>
          <a:ext cx="8730487" cy="5181600"/>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182441">
                <a:tc>
                  <a:txBody>
                    <a:bodyPr/>
                    <a:lstStyle/>
                    <a:p>
                      <a:pPr algn="ctr">
                        <a:spcAft>
                          <a:spcPts val="0"/>
                        </a:spcAft>
                      </a:pPr>
                      <a:r>
                        <a:rPr lang="en-GB" sz="2000" b="1" dirty="0">
                          <a:solidFill>
                            <a:schemeClr val="bg1"/>
                          </a:solidFill>
                          <a:effectLst/>
                        </a:rPr>
                        <a:t>Paper 2: </a:t>
                      </a:r>
                      <a:r>
                        <a:rPr lang="en-GB" sz="2000" b="1" i="0" u="none" strike="noStrike" kern="1200" baseline="0" dirty="0">
                          <a:solidFill>
                            <a:schemeClr val="lt1"/>
                          </a:solidFill>
                          <a:latin typeface="+mn-lt"/>
                          <a:ea typeface="+mn-ea"/>
                          <a:cs typeface="+mn-cs"/>
                        </a:rPr>
                        <a:t>Psychology in Context</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4481369">
                <a:tc>
                  <a:txBody>
                    <a:bodyPr/>
                    <a:lstStyle/>
                    <a:p>
                      <a:r>
                        <a:rPr lang="en-GB" sz="2000" b="1" i="0" u="sng" strike="noStrike" kern="1200" baseline="0" dirty="0">
                          <a:solidFill>
                            <a:schemeClr val="lt1"/>
                          </a:solidFill>
                          <a:latin typeface="+mn-lt"/>
                          <a:ea typeface="+mn-ea"/>
                          <a:cs typeface="+mn-cs"/>
                        </a:rPr>
                        <a:t>Research methods</a:t>
                      </a:r>
                    </a:p>
                    <a:p>
                      <a:r>
                        <a:rPr lang="en-GB" sz="2000" b="0" i="0" u="none" strike="noStrike" kern="1200" baseline="0" dirty="0">
                          <a:solidFill>
                            <a:schemeClr val="lt1"/>
                          </a:solidFill>
                          <a:latin typeface="+mn-lt"/>
                          <a:ea typeface="+mn-ea"/>
                          <a:cs typeface="+mn-cs"/>
                        </a:rPr>
                        <a:t>Data handling and analysis</a:t>
                      </a:r>
                    </a:p>
                    <a:p>
                      <a:r>
                        <a:rPr lang="en-GB" sz="2000" b="0" i="0" u="none" strike="noStrike" kern="1200" baseline="0" dirty="0">
                          <a:solidFill>
                            <a:schemeClr val="lt1"/>
                          </a:solidFill>
                          <a:latin typeface="+mn-lt"/>
                          <a:ea typeface="+mn-ea"/>
                          <a:cs typeface="+mn-cs"/>
                        </a:rPr>
                        <a:t>• Quantitative and qualitative data; the distinction between qualitative and quantitative data collection techniques.</a:t>
                      </a:r>
                    </a:p>
                    <a:p>
                      <a:r>
                        <a:rPr lang="en-US" sz="2000" b="0" i="0" u="none" strike="noStrike" kern="1200" baseline="0" dirty="0">
                          <a:solidFill>
                            <a:schemeClr val="lt1"/>
                          </a:solidFill>
                          <a:latin typeface="+mn-lt"/>
                          <a:ea typeface="+mn-ea"/>
                          <a:cs typeface="+mn-cs"/>
                        </a:rPr>
                        <a:t>• Primary and secondary data, including meta-analysis.</a:t>
                      </a:r>
                    </a:p>
                    <a:p>
                      <a:r>
                        <a:rPr lang="en-US" sz="2000" b="0" i="0" u="none" strike="noStrike" kern="1200" baseline="0" dirty="0">
                          <a:solidFill>
                            <a:schemeClr val="lt1"/>
                          </a:solidFill>
                          <a:latin typeface="+mn-lt"/>
                          <a:ea typeface="+mn-ea"/>
                          <a:cs typeface="+mn-cs"/>
                        </a:rPr>
                        <a:t>• Descriptive statistics: measures of central tendency – mean, median, mode; calculation of mean, median and mode; measures of dispersion; range and standard deviation; calculation of range; calculation of percentages; positive, negative and zero correlations.</a:t>
                      </a:r>
                    </a:p>
                    <a:p>
                      <a:r>
                        <a:rPr lang="en-US" sz="2000" b="0" i="0" u="none" strike="noStrike" kern="1200" baseline="0" dirty="0">
                          <a:solidFill>
                            <a:schemeClr val="lt1"/>
                          </a:solidFill>
                          <a:latin typeface="+mn-lt"/>
                          <a:ea typeface="+mn-ea"/>
                          <a:cs typeface="+mn-cs"/>
                        </a:rPr>
                        <a:t>• Presentation and display of quantitative data: graphs, tables, scattergrams, bar charts, </a:t>
                      </a:r>
                      <a:r>
                        <a:rPr lang="en-GB" sz="2000" b="0" i="0" u="none" strike="noStrike" kern="1200" baseline="0" dirty="0">
                          <a:solidFill>
                            <a:schemeClr val="lt1"/>
                          </a:solidFill>
                          <a:latin typeface="+mn-lt"/>
                          <a:ea typeface="+mn-ea"/>
                          <a:cs typeface="+mn-cs"/>
                        </a:rPr>
                        <a:t>histograms.</a:t>
                      </a:r>
                    </a:p>
                    <a:p>
                      <a:r>
                        <a:rPr lang="en-US" sz="2000" b="0" i="0" u="none" strike="noStrike" kern="1200" baseline="0" dirty="0">
                          <a:solidFill>
                            <a:schemeClr val="lt1"/>
                          </a:solidFill>
                          <a:latin typeface="+mn-lt"/>
                          <a:ea typeface="+mn-ea"/>
                          <a:cs typeface="+mn-cs"/>
                        </a:rPr>
                        <a:t>• Distributions: normal and skewed distributions; characteristics of normal and skewed </a:t>
                      </a:r>
                      <a:r>
                        <a:rPr lang="en-GB" sz="2000" b="0" i="0" u="none" strike="noStrike" kern="1200" baseline="0" dirty="0">
                          <a:solidFill>
                            <a:schemeClr val="lt1"/>
                          </a:solidFill>
                          <a:latin typeface="+mn-lt"/>
                          <a:ea typeface="+mn-ea"/>
                          <a:cs typeface="+mn-cs"/>
                        </a:rPr>
                        <a:t>distributions.</a:t>
                      </a:r>
                    </a:p>
                    <a:p>
                      <a:r>
                        <a:rPr lang="en-US" sz="2000" b="0" i="0" u="none" strike="noStrike" kern="1200" baseline="0" dirty="0">
                          <a:solidFill>
                            <a:schemeClr val="lt1"/>
                          </a:solidFill>
                          <a:latin typeface="+mn-lt"/>
                          <a:ea typeface="+mn-ea"/>
                          <a:cs typeface="+mn-cs"/>
                        </a:rPr>
                        <a:t>• Analysis and interpretation of correlation, including correlation coefficients.</a:t>
                      </a:r>
                    </a:p>
                    <a:p>
                      <a:r>
                        <a:rPr lang="en-US" sz="2000" b="0" i="0" u="none" strike="noStrike" kern="1200" baseline="0" dirty="0">
                          <a:solidFill>
                            <a:schemeClr val="lt1"/>
                          </a:solidFill>
                          <a:latin typeface="+mn-lt"/>
                          <a:ea typeface="+mn-ea"/>
                          <a:cs typeface="+mn-cs"/>
                        </a:rPr>
                        <a:t>• Levels of measurement: nominal, ordinal and interval.</a:t>
                      </a:r>
                    </a:p>
                    <a:p>
                      <a:r>
                        <a:rPr lang="en-US" sz="2000" b="0" i="0" u="none" strike="noStrike" kern="1200" baseline="0" dirty="0">
                          <a:solidFill>
                            <a:schemeClr val="lt1"/>
                          </a:solidFill>
                          <a:latin typeface="+mn-lt"/>
                          <a:ea typeface="+mn-ea"/>
                          <a:cs typeface="+mn-cs"/>
                        </a:rPr>
                        <a:t>• Content analysis and coding. Thematic analysis.</a:t>
                      </a:r>
                      <a:endParaRPr lang="en-GB" sz="2000" b="0" i="0" u="none" strike="noStrike" kern="1200" baseline="0" dirty="0">
                        <a:solidFill>
                          <a:schemeClr val="lt1"/>
                        </a:solidFill>
                        <a:latin typeface="+mn-lt"/>
                        <a:ea typeface="+mn-ea"/>
                        <a:cs typeface="+mn-cs"/>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288405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E9D3-36FF-4C69-9159-2956599E34C4}"/>
              </a:ext>
            </a:extLst>
          </p:cNvPr>
          <p:cNvSpPr>
            <a:spLocks noGrp="1"/>
          </p:cNvSpPr>
          <p:nvPr>
            <p:ph type="title"/>
          </p:nvPr>
        </p:nvSpPr>
        <p:spPr>
          <a:xfrm>
            <a:off x="457200" y="0"/>
            <a:ext cx="8229600" cy="706090"/>
          </a:xfrm>
        </p:spPr>
        <p:txBody>
          <a:bodyPr>
            <a:normAutofit/>
          </a:bodyPr>
          <a:lstStyle/>
          <a:p>
            <a:endParaRPr lang="en-GB" sz="3200" dirty="0"/>
          </a:p>
        </p:txBody>
      </p:sp>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2369593932"/>
              </p:ext>
            </p:extLst>
          </p:nvPr>
        </p:nvGraphicFramePr>
        <p:xfrm>
          <a:off x="220885" y="1124744"/>
          <a:ext cx="8812221" cy="5632372"/>
        </p:xfrm>
        <a:graphic>
          <a:graphicData uri="http://schemas.openxmlformats.org/drawingml/2006/table">
            <a:tbl>
              <a:tblPr firstRow="1" firstCol="1" bandRow="1">
                <a:tableStyleId>{5C22544A-7EE6-4342-B048-85BDC9FD1C3A}</a:tableStyleId>
              </a:tblPr>
              <a:tblGrid>
                <a:gridCol w="8812221">
                  <a:extLst>
                    <a:ext uri="{9D8B030D-6E8A-4147-A177-3AD203B41FA5}">
                      <a16:colId xmlns:a16="http://schemas.microsoft.com/office/drawing/2014/main" val="2709746809"/>
                    </a:ext>
                  </a:extLst>
                </a:gridCol>
              </a:tblGrid>
              <a:tr h="352023">
                <a:tc>
                  <a:txBody>
                    <a:bodyPr/>
                    <a:lstStyle/>
                    <a:p>
                      <a:pPr algn="ctr">
                        <a:spcAft>
                          <a:spcPts val="0"/>
                        </a:spcAft>
                      </a:pPr>
                      <a:r>
                        <a:rPr lang="en-GB" sz="2000" b="1" dirty="0">
                          <a:solidFill>
                            <a:schemeClr val="bg1"/>
                          </a:solidFill>
                          <a:effectLst/>
                        </a:rPr>
                        <a:t>Paper 2: </a:t>
                      </a:r>
                      <a:r>
                        <a:rPr lang="en-GB" sz="2000" b="1" i="0" u="none" strike="noStrike" kern="1200" baseline="0" dirty="0">
                          <a:solidFill>
                            <a:schemeClr val="lt1"/>
                          </a:solidFill>
                          <a:latin typeface="+mn-lt"/>
                          <a:ea typeface="+mn-ea"/>
                          <a:cs typeface="+mn-cs"/>
                        </a:rPr>
                        <a:t>Psychology in Context</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5280349">
                <a:tc>
                  <a:txBody>
                    <a:bodyPr/>
                    <a:lstStyle/>
                    <a:p>
                      <a:r>
                        <a:rPr lang="en-GB" sz="2000" b="1" i="0" u="sng" strike="noStrike" kern="1200" baseline="0" dirty="0">
                          <a:solidFill>
                            <a:schemeClr val="lt1"/>
                          </a:solidFill>
                          <a:latin typeface="+mn-lt"/>
                          <a:ea typeface="+mn-ea"/>
                          <a:cs typeface="+mn-cs"/>
                        </a:rPr>
                        <a:t>Research methods</a:t>
                      </a:r>
                    </a:p>
                    <a:p>
                      <a:r>
                        <a:rPr lang="en-GB" sz="2000" b="0" i="0" u="none" strike="noStrike" kern="1200" baseline="0" dirty="0">
                          <a:solidFill>
                            <a:schemeClr val="lt1"/>
                          </a:solidFill>
                          <a:latin typeface="+mn-lt"/>
                          <a:ea typeface="+mn-ea"/>
                          <a:cs typeface="+mn-cs"/>
                        </a:rPr>
                        <a:t>Inferential testing</a:t>
                      </a:r>
                    </a:p>
                    <a:p>
                      <a:r>
                        <a:rPr lang="en-US" sz="2000" b="0" i="0" u="none" strike="noStrike" kern="1200" baseline="0" dirty="0">
                          <a:solidFill>
                            <a:schemeClr val="lt1"/>
                          </a:solidFill>
                          <a:latin typeface="+mn-lt"/>
                          <a:ea typeface="+mn-ea"/>
                          <a:cs typeface="+mn-cs"/>
                        </a:rPr>
                        <a:t>Students should demonstrate knowledge and understanding of inferential testing and be familiar with the use of inferential tests.</a:t>
                      </a:r>
                    </a:p>
                    <a:p>
                      <a:r>
                        <a:rPr lang="en-US" sz="2000" b="0" i="0" u="none" strike="noStrike" kern="1200" baseline="0" dirty="0">
                          <a:solidFill>
                            <a:schemeClr val="lt1"/>
                          </a:solidFill>
                          <a:latin typeface="+mn-lt"/>
                          <a:ea typeface="+mn-ea"/>
                          <a:cs typeface="+mn-cs"/>
                        </a:rPr>
                        <a:t>• Introduction to statistical testing; the sign test. When to use the sign test; calculation of the </a:t>
                      </a:r>
                      <a:r>
                        <a:rPr lang="en-GB" sz="2000" b="0" i="0" u="none" strike="noStrike" kern="1200" baseline="0" dirty="0">
                          <a:solidFill>
                            <a:schemeClr val="lt1"/>
                          </a:solidFill>
                          <a:latin typeface="+mn-lt"/>
                          <a:ea typeface="+mn-ea"/>
                          <a:cs typeface="+mn-cs"/>
                        </a:rPr>
                        <a:t>sign test.</a:t>
                      </a:r>
                    </a:p>
                    <a:p>
                      <a:r>
                        <a:rPr lang="en-US" sz="2000" b="0" i="0" u="none" strike="noStrike" kern="1200" baseline="0" dirty="0">
                          <a:solidFill>
                            <a:schemeClr val="lt1"/>
                          </a:solidFill>
                          <a:latin typeface="+mn-lt"/>
                          <a:ea typeface="+mn-ea"/>
                          <a:cs typeface="+mn-cs"/>
                        </a:rPr>
                        <a:t>• Probability and significance: use of statistical tables and critical values in interpretation of significance; Type I and Type II errors.</a:t>
                      </a:r>
                    </a:p>
                    <a:p>
                      <a:r>
                        <a:rPr lang="en-US" sz="2000" b="0" i="0" u="none" strike="noStrike" kern="1200" baseline="0" dirty="0">
                          <a:solidFill>
                            <a:schemeClr val="lt1"/>
                          </a:solidFill>
                          <a:latin typeface="+mn-lt"/>
                          <a:ea typeface="+mn-ea"/>
                          <a:cs typeface="+mn-cs"/>
                        </a:rPr>
                        <a:t>• Factors affecting the choice of statistical test, including level of measurement and experimental design. When to use the following tests: Spearman’s rho, Pearson’s r, Wilcoxon, Mann-Whitney, related t-test, unrelated t-test and Chi-Squared test.</a:t>
                      </a:r>
                      <a:endParaRPr lang="en-GB" sz="2000" b="0" i="0" u="none" strike="noStrike" kern="1200" baseline="0" dirty="0">
                        <a:solidFill>
                          <a:schemeClr val="lt1"/>
                        </a:solidFill>
                        <a:latin typeface="+mn-lt"/>
                        <a:ea typeface="+mn-ea"/>
                        <a:cs typeface="+mn-cs"/>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71583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2512861577"/>
              </p:ext>
            </p:extLst>
          </p:nvPr>
        </p:nvGraphicFramePr>
        <p:xfrm>
          <a:off x="90060" y="1268760"/>
          <a:ext cx="8998918" cy="4611423"/>
        </p:xfrm>
        <a:graphic>
          <a:graphicData uri="http://schemas.openxmlformats.org/drawingml/2006/table">
            <a:tbl>
              <a:tblPr firstRow="1" firstCol="1" bandRow="1">
                <a:tableStyleId>{5C22544A-7EE6-4342-B048-85BDC9FD1C3A}</a:tableStyleId>
              </a:tblPr>
              <a:tblGrid>
                <a:gridCol w="8998918">
                  <a:extLst>
                    <a:ext uri="{9D8B030D-6E8A-4147-A177-3AD203B41FA5}">
                      <a16:colId xmlns:a16="http://schemas.microsoft.com/office/drawing/2014/main" val="2709746809"/>
                    </a:ext>
                  </a:extLst>
                </a:gridCol>
              </a:tblGrid>
              <a:tr h="344223">
                <a:tc>
                  <a:txBody>
                    <a:bodyPr/>
                    <a:lstStyle/>
                    <a:p>
                      <a:pPr algn="ctr">
                        <a:spcAft>
                          <a:spcPts val="0"/>
                        </a:spcAft>
                      </a:pPr>
                      <a:r>
                        <a:rPr lang="en-GB" sz="2000" dirty="0"/>
                        <a:t>Paper 3: </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3666028">
                <a:tc>
                  <a:txBody>
                    <a:bodyPr/>
                    <a:lstStyle/>
                    <a:p>
                      <a:r>
                        <a:rPr lang="en-US" sz="2000" b="1" i="0" u="none" strike="noStrike" kern="1200" baseline="0" dirty="0">
                          <a:solidFill>
                            <a:schemeClr val="lt1"/>
                          </a:solidFill>
                          <a:latin typeface="+mn-lt"/>
                          <a:ea typeface="+mn-ea"/>
                          <a:cs typeface="+mn-cs"/>
                        </a:rPr>
                        <a:t>Issues and debates in Psychology</a:t>
                      </a:r>
                    </a:p>
                    <a:p>
                      <a:r>
                        <a:rPr lang="en-US" sz="2000" b="0" i="0" u="none" strike="noStrike" kern="1200" baseline="0" dirty="0">
                          <a:solidFill>
                            <a:schemeClr val="lt1"/>
                          </a:solidFill>
                          <a:latin typeface="+mn-lt"/>
                          <a:ea typeface="+mn-ea"/>
                          <a:cs typeface="+mn-cs"/>
                        </a:rPr>
                        <a:t>• Gender and culture in Psychology – universality and bias. Gender bias including androcentrism and alpha and beta bias; cultural bias, including ethnocentrism and cultural </a:t>
                      </a:r>
                      <a:r>
                        <a:rPr lang="en-GB" sz="2000" b="0" i="0" u="none" strike="noStrike" kern="1200" baseline="0" dirty="0">
                          <a:solidFill>
                            <a:schemeClr val="lt1"/>
                          </a:solidFill>
                          <a:latin typeface="+mn-lt"/>
                          <a:ea typeface="+mn-ea"/>
                          <a:cs typeface="+mn-cs"/>
                        </a:rPr>
                        <a:t>relativism.</a:t>
                      </a:r>
                    </a:p>
                    <a:p>
                      <a:r>
                        <a:rPr lang="en-US" sz="2000" b="0" i="0" u="none" strike="noStrike" kern="1200" baseline="0" dirty="0">
                          <a:solidFill>
                            <a:schemeClr val="lt1"/>
                          </a:solidFill>
                          <a:latin typeface="+mn-lt"/>
                          <a:ea typeface="+mn-ea"/>
                          <a:cs typeface="+mn-cs"/>
                        </a:rPr>
                        <a:t>• Free will and determinism: hard determinism and soft determinism; biological, environmental and psychic determinism. The scientific emphasis on causal explanations.</a:t>
                      </a:r>
                    </a:p>
                    <a:p>
                      <a:r>
                        <a:rPr lang="en-US" sz="2000" b="0" i="0" u="none" strike="noStrike" kern="1200" baseline="0" dirty="0">
                          <a:solidFill>
                            <a:schemeClr val="lt1"/>
                          </a:solidFill>
                          <a:latin typeface="+mn-lt"/>
                          <a:ea typeface="+mn-ea"/>
                          <a:cs typeface="+mn-cs"/>
                        </a:rPr>
                        <a:t>• The nature-nurture debate: the relative importance of heredity and environment in determining behaviour; the interactionist approach.</a:t>
                      </a:r>
                    </a:p>
                    <a:p>
                      <a:r>
                        <a:rPr lang="en-US" sz="2000" b="0" i="0" u="none" strike="noStrike" kern="1200" baseline="0" dirty="0">
                          <a:solidFill>
                            <a:schemeClr val="lt1"/>
                          </a:solidFill>
                          <a:latin typeface="+mn-lt"/>
                          <a:ea typeface="+mn-ea"/>
                          <a:cs typeface="+mn-cs"/>
                        </a:rPr>
                        <a:t>• Holism and reductionism: levels of explanation in Psychology. Biological reductionism and </a:t>
                      </a:r>
                      <a:r>
                        <a:rPr lang="en-GB" sz="2000" b="0" i="0" u="none" strike="noStrike" kern="1200" baseline="0" dirty="0">
                          <a:solidFill>
                            <a:schemeClr val="lt1"/>
                          </a:solidFill>
                          <a:latin typeface="+mn-lt"/>
                          <a:ea typeface="+mn-ea"/>
                          <a:cs typeface="+mn-cs"/>
                        </a:rPr>
                        <a:t>environmental (stimulus-response) reductionism.</a:t>
                      </a:r>
                    </a:p>
                    <a:p>
                      <a:r>
                        <a:rPr lang="en-US" sz="2000" b="0" i="0" u="none" strike="noStrike" kern="1200" baseline="0" dirty="0">
                          <a:solidFill>
                            <a:schemeClr val="lt1"/>
                          </a:solidFill>
                          <a:latin typeface="+mn-lt"/>
                          <a:ea typeface="+mn-ea"/>
                          <a:cs typeface="+mn-cs"/>
                        </a:rPr>
                        <a:t>• Idiographic and nomothetic approaches to psychological investigation.</a:t>
                      </a:r>
                    </a:p>
                    <a:p>
                      <a:r>
                        <a:rPr lang="en-US" sz="2000" b="0" i="0" u="none" strike="noStrike" kern="1200" baseline="0" dirty="0">
                          <a:solidFill>
                            <a:schemeClr val="lt1"/>
                          </a:solidFill>
                          <a:latin typeface="+mn-lt"/>
                          <a:ea typeface="+mn-ea"/>
                          <a:cs typeface="+mn-cs"/>
                        </a:rPr>
                        <a:t>• Ethical implications of research studies and theory, including reference to social sensitivity.</a:t>
                      </a:r>
                      <a:endPar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4872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Intro to Psychology: Crash Course Psychology #1">
            <a:hlinkClick r:id="" action="ppaction://media"/>
            <a:extLst>
              <a:ext uri="{FF2B5EF4-FFF2-40B4-BE49-F238E27FC236}">
                <a16:creationId xmlns:a16="http://schemas.microsoft.com/office/drawing/2014/main" id="{7DF958AE-B0EC-43DB-A6F6-86D0FE379249}"/>
              </a:ext>
            </a:extLst>
          </p:cNvPr>
          <p:cNvPicPr>
            <a:picLocks noGrp="1" noRot="1" noChangeAspect="1"/>
          </p:cNvPicPr>
          <p:nvPr>
            <p:ph sz="quarter" idx="11"/>
            <a:videoFile r:link="rId1"/>
          </p:nvPr>
        </p:nvPicPr>
        <p:blipFill>
          <a:blip r:embed="rId3"/>
          <a:stretch>
            <a:fillRect/>
          </a:stretch>
        </p:blipFill>
        <p:spPr>
          <a:xfrm>
            <a:off x="11553" y="1412776"/>
            <a:ext cx="9120894" cy="5151245"/>
          </a:xfrm>
          <a:prstGeom prst="rect">
            <a:avLst/>
          </a:prstGeom>
        </p:spPr>
      </p:pic>
      <p:sp>
        <p:nvSpPr>
          <p:cNvPr id="4" name="Picture Placeholder 3">
            <a:extLst>
              <a:ext uri="{FF2B5EF4-FFF2-40B4-BE49-F238E27FC236}">
                <a16:creationId xmlns:a16="http://schemas.microsoft.com/office/drawing/2014/main" id="{2BCADD18-8887-4376-86E4-E2007BD26D4F}"/>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D9991E4B-7D6A-4492-9E1C-D6048BC46067}"/>
              </a:ext>
            </a:extLst>
          </p:cNvPr>
          <p:cNvSpPr>
            <a:spLocks noGrp="1"/>
          </p:cNvSpPr>
          <p:nvPr>
            <p:ph type="pic" sz="quarter" idx="15"/>
          </p:nvPr>
        </p:nvSpPr>
        <p:spPr/>
      </p:sp>
    </p:spTree>
    <p:extLst>
      <p:ext uri="{BB962C8B-B14F-4D97-AF65-F5344CB8AC3E}">
        <p14:creationId xmlns:p14="http://schemas.microsoft.com/office/powerpoint/2010/main" val="23185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3893162194"/>
              </p:ext>
            </p:extLst>
          </p:nvPr>
        </p:nvGraphicFramePr>
        <p:xfrm>
          <a:off x="314285" y="1160162"/>
          <a:ext cx="8515429" cy="5462892"/>
        </p:xfrm>
        <a:graphic>
          <a:graphicData uri="http://schemas.openxmlformats.org/drawingml/2006/table">
            <a:tbl>
              <a:tblPr firstRow="1" firstCol="1" bandRow="1">
                <a:tableStyleId>{5C22544A-7EE6-4342-B048-85BDC9FD1C3A}</a:tableStyleId>
              </a:tblPr>
              <a:tblGrid>
                <a:gridCol w="8515429">
                  <a:extLst>
                    <a:ext uri="{9D8B030D-6E8A-4147-A177-3AD203B41FA5}">
                      <a16:colId xmlns:a16="http://schemas.microsoft.com/office/drawing/2014/main" val="2709746809"/>
                    </a:ext>
                  </a:extLst>
                </a:gridCol>
              </a:tblGrid>
              <a:tr h="303417">
                <a:tc>
                  <a:txBody>
                    <a:bodyPr/>
                    <a:lstStyle/>
                    <a:p>
                      <a:pPr algn="ctr">
                        <a:spcAft>
                          <a:spcPts val="0"/>
                        </a:spcAft>
                      </a:pPr>
                      <a:r>
                        <a:rPr lang="en-GB" sz="2000" dirty="0"/>
                        <a:t>Paper 3: </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5158092">
                <a:tc>
                  <a:txBody>
                    <a:bodyPr/>
                    <a:lstStyle/>
                    <a:p>
                      <a:r>
                        <a:rPr lang="en-GB" sz="2000" b="1" i="0" u="sng" kern="1200" dirty="0">
                          <a:solidFill>
                            <a:schemeClr val="lt1"/>
                          </a:solidFill>
                          <a:effectLst/>
                          <a:latin typeface="+mn-lt"/>
                          <a:ea typeface="+mn-ea"/>
                          <a:cs typeface="+mn-cs"/>
                        </a:rPr>
                        <a:t>Gender</a:t>
                      </a:r>
                    </a:p>
                    <a:p>
                      <a:pPr marL="342900" indent="-342900">
                        <a:buFont typeface="Arial" panose="020B0604020202020204" pitchFamily="34" charset="0"/>
                        <a:buChar char="•"/>
                      </a:pPr>
                      <a:r>
                        <a:rPr lang="en-GB" sz="2000" b="0" i="0" kern="1200" dirty="0">
                          <a:solidFill>
                            <a:schemeClr val="lt1"/>
                          </a:solidFill>
                          <a:effectLst/>
                          <a:latin typeface="+mn-lt"/>
                          <a:ea typeface="+mn-ea"/>
                          <a:cs typeface="+mn-cs"/>
                        </a:rPr>
                        <a:t>Sex and gender. Sex-role stereotypes. Androgyny and measuring androgyny including the </a:t>
                      </a:r>
                      <a:r>
                        <a:rPr lang="en-GB" sz="2000" b="0" i="0" kern="1200" dirty="0" err="1">
                          <a:solidFill>
                            <a:schemeClr val="lt1"/>
                          </a:solidFill>
                          <a:effectLst/>
                          <a:latin typeface="+mn-lt"/>
                          <a:ea typeface="+mn-ea"/>
                          <a:cs typeface="+mn-cs"/>
                        </a:rPr>
                        <a:t>Bem</a:t>
                      </a:r>
                      <a:r>
                        <a:rPr lang="en-GB" sz="2000" b="0" i="0" kern="1200" dirty="0">
                          <a:solidFill>
                            <a:schemeClr val="lt1"/>
                          </a:solidFill>
                          <a:effectLst/>
                          <a:latin typeface="+mn-lt"/>
                          <a:ea typeface="+mn-ea"/>
                          <a:cs typeface="+mn-cs"/>
                        </a:rPr>
                        <a:t> Sex Role Inventory.</a:t>
                      </a:r>
                    </a:p>
                    <a:p>
                      <a:pPr marL="342900" indent="-342900">
                        <a:buFont typeface="Arial" panose="020B0604020202020204" pitchFamily="34" charset="0"/>
                        <a:buChar char="•"/>
                      </a:pPr>
                      <a:r>
                        <a:rPr lang="en-GB" sz="2000" b="0" i="0" kern="1200" dirty="0">
                          <a:solidFill>
                            <a:schemeClr val="lt1"/>
                          </a:solidFill>
                          <a:effectLst/>
                          <a:latin typeface="+mn-lt"/>
                          <a:ea typeface="+mn-ea"/>
                          <a:cs typeface="+mn-cs"/>
                        </a:rPr>
                        <a:t>The role of chromosomes and hormones (testosterone, oestrogen and oxytocin) in sex and gender. Atypical sex chromosome patterns: Klinefelter’s syndrome and Turner’s syndrome.</a:t>
                      </a:r>
                    </a:p>
                    <a:p>
                      <a:pPr marL="342900" indent="-342900">
                        <a:buFont typeface="Arial" panose="020B0604020202020204" pitchFamily="34" charset="0"/>
                        <a:buChar char="•"/>
                      </a:pPr>
                      <a:r>
                        <a:rPr lang="en-GB" sz="2000" b="0" i="0" kern="1200" dirty="0">
                          <a:solidFill>
                            <a:schemeClr val="lt1"/>
                          </a:solidFill>
                          <a:effectLst/>
                          <a:latin typeface="+mn-lt"/>
                          <a:ea typeface="+mn-ea"/>
                          <a:cs typeface="+mn-cs"/>
                        </a:rPr>
                        <a:t>Cognitive explanations of gender development, Kohlberg’s theory, gender identity, gender stability and gender constancy; gender schema theory.</a:t>
                      </a:r>
                    </a:p>
                    <a:p>
                      <a:pPr marL="342900" indent="-342900">
                        <a:buFont typeface="Arial" panose="020B0604020202020204" pitchFamily="34" charset="0"/>
                        <a:buChar char="•"/>
                      </a:pPr>
                      <a:r>
                        <a:rPr lang="en-GB" sz="2000" b="0" i="0" kern="1200" dirty="0">
                          <a:solidFill>
                            <a:schemeClr val="lt1"/>
                          </a:solidFill>
                          <a:effectLst/>
                          <a:latin typeface="+mn-lt"/>
                          <a:ea typeface="+mn-ea"/>
                          <a:cs typeface="+mn-cs"/>
                        </a:rPr>
                        <a:t>Psychodynamic explanation of gender development, Freud’s psychoanalytic theory, Oedipus complex; Electra complex; identification and internalisation.</a:t>
                      </a:r>
                    </a:p>
                    <a:p>
                      <a:pPr marL="342900" indent="-342900">
                        <a:buFont typeface="Arial" panose="020B0604020202020204" pitchFamily="34" charset="0"/>
                        <a:buChar char="•"/>
                      </a:pPr>
                      <a:r>
                        <a:rPr lang="en-GB" sz="2000" b="0" i="0" kern="1200" dirty="0">
                          <a:solidFill>
                            <a:schemeClr val="lt1"/>
                          </a:solidFill>
                          <a:effectLst/>
                          <a:latin typeface="+mn-lt"/>
                          <a:ea typeface="+mn-ea"/>
                          <a:cs typeface="+mn-cs"/>
                        </a:rPr>
                        <a:t>Social learning theory as applied to gender development. The influence of culture and media on gender roles.</a:t>
                      </a:r>
                    </a:p>
                    <a:p>
                      <a:pPr marL="342900" indent="-342900">
                        <a:buFont typeface="Arial" panose="020B0604020202020204" pitchFamily="34" charset="0"/>
                        <a:buChar char="•"/>
                      </a:pPr>
                      <a:r>
                        <a:rPr lang="en-GB" sz="2000" b="0" i="0" kern="1200" dirty="0">
                          <a:solidFill>
                            <a:schemeClr val="lt1"/>
                          </a:solidFill>
                          <a:effectLst/>
                          <a:latin typeface="+mn-lt"/>
                          <a:ea typeface="+mn-ea"/>
                          <a:cs typeface="+mn-cs"/>
                        </a:rPr>
                        <a:t>Atypical gender development: gender dysphoria; biological and social explanations for gender dysphoria.</a:t>
                      </a:r>
                    </a:p>
                    <a:p>
                      <a:endPar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377306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2078729830"/>
              </p:ext>
            </p:extLst>
          </p:nvPr>
        </p:nvGraphicFramePr>
        <p:xfrm>
          <a:off x="215516" y="1149297"/>
          <a:ext cx="8730487" cy="4916223"/>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344223">
                <a:tc>
                  <a:txBody>
                    <a:bodyPr/>
                    <a:lstStyle/>
                    <a:p>
                      <a:pPr algn="ctr">
                        <a:spcAft>
                          <a:spcPts val="0"/>
                        </a:spcAft>
                      </a:pPr>
                      <a:r>
                        <a:rPr lang="en-GB" sz="2000" dirty="0"/>
                        <a:t>Paper 3: </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3522012">
                <a:tc>
                  <a:txBody>
                    <a:bodyPr/>
                    <a:lstStyle/>
                    <a:p>
                      <a:r>
                        <a:rPr lang="en-GB" sz="2000" b="1" i="0" u="sng" strike="noStrike" kern="1200" baseline="0" dirty="0">
                          <a:solidFill>
                            <a:schemeClr val="lt1"/>
                          </a:solidFill>
                          <a:latin typeface="+mn-lt"/>
                          <a:ea typeface="+mn-ea"/>
                          <a:cs typeface="+mn-cs"/>
                        </a:rPr>
                        <a:t>Schizophrenia</a:t>
                      </a:r>
                    </a:p>
                    <a:p>
                      <a:r>
                        <a:rPr lang="en-US" sz="2000" b="0" i="0" u="none" strike="noStrike" kern="1200" baseline="0" dirty="0">
                          <a:solidFill>
                            <a:schemeClr val="lt1"/>
                          </a:solidFill>
                          <a:latin typeface="+mn-lt"/>
                          <a:ea typeface="+mn-ea"/>
                          <a:cs typeface="+mn-cs"/>
                        </a:rPr>
                        <a:t>• Classification of schizophrenia. Positive symptoms of schizophrenia, including hallucinations and delusions. Negative symptoms of schizophrenia, including speech poverty and avolition. Reliability and validity in diagnosis and classification of schizophrenia, including reference to co-morbidity, culture and gender bias and symptom overlap.</a:t>
                      </a:r>
                    </a:p>
                    <a:p>
                      <a:r>
                        <a:rPr lang="en-US" sz="2000" b="0" i="0" u="none" strike="noStrike" kern="1200" baseline="0" dirty="0">
                          <a:solidFill>
                            <a:schemeClr val="lt1"/>
                          </a:solidFill>
                          <a:latin typeface="+mn-lt"/>
                          <a:ea typeface="+mn-ea"/>
                          <a:cs typeface="+mn-cs"/>
                        </a:rPr>
                        <a:t>• Biological explanations for schizophrenia: genetics and neural correlates, including the </a:t>
                      </a:r>
                      <a:r>
                        <a:rPr lang="en-GB" sz="2000" b="0" i="0" u="none" strike="noStrike" kern="1200" baseline="0" dirty="0">
                          <a:solidFill>
                            <a:schemeClr val="lt1"/>
                          </a:solidFill>
                          <a:latin typeface="+mn-lt"/>
                          <a:ea typeface="+mn-ea"/>
                          <a:cs typeface="+mn-cs"/>
                        </a:rPr>
                        <a:t>dopamine hypothesis.</a:t>
                      </a:r>
                    </a:p>
                    <a:p>
                      <a:r>
                        <a:rPr lang="en-US" sz="2000" b="0" i="0" u="none" strike="noStrike" kern="1200" baseline="0" dirty="0">
                          <a:solidFill>
                            <a:schemeClr val="lt1"/>
                          </a:solidFill>
                          <a:latin typeface="+mn-lt"/>
                          <a:ea typeface="+mn-ea"/>
                          <a:cs typeface="+mn-cs"/>
                        </a:rPr>
                        <a:t>• Psychological explanations for schizophrenia: family dysfunction and cognitive explanations, </a:t>
                      </a:r>
                      <a:r>
                        <a:rPr lang="en-GB" sz="2000" b="0" i="0" u="none" strike="noStrike" kern="1200" baseline="0" dirty="0">
                          <a:solidFill>
                            <a:schemeClr val="lt1"/>
                          </a:solidFill>
                          <a:latin typeface="+mn-lt"/>
                          <a:ea typeface="+mn-ea"/>
                          <a:cs typeface="+mn-cs"/>
                        </a:rPr>
                        <a:t>including dysfunctional thought processing.</a:t>
                      </a:r>
                    </a:p>
                    <a:p>
                      <a:r>
                        <a:rPr lang="en-US" sz="2000" b="0" i="0" u="none" strike="noStrike" kern="1200" baseline="0" dirty="0">
                          <a:solidFill>
                            <a:schemeClr val="lt1"/>
                          </a:solidFill>
                          <a:latin typeface="+mn-lt"/>
                          <a:ea typeface="+mn-ea"/>
                          <a:cs typeface="+mn-cs"/>
                        </a:rPr>
                        <a:t>• Drug therapy: typical and atypical antipsychotics.</a:t>
                      </a:r>
                    </a:p>
                    <a:p>
                      <a:r>
                        <a:rPr lang="en-US" sz="2000" b="0" i="0" u="none" strike="noStrike" kern="1200" baseline="0" dirty="0">
                          <a:solidFill>
                            <a:schemeClr val="lt1"/>
                          </a:solidFill>
                          <a:latin typeface="+mn-lt"/>
                          <a:ea typeface="+mn-ea"/>
                          <a:cs typeface="+mn-cs"/>
                        </a:rPr>
                        <a:t>• Cognitive behaviour therapy and family therapy as used in the treatment of schizophrenia. Token economies as used in the management of schizophrenia.</a:t>
                      </a:r>
                    </a:p>
                    <a:p>
                      <a:r>
                        <a:rPr lang="en-US" sz="2000" b="0" i="0" u="none" strike="noStrike" kern="1200" baseline="0" dirty="0">
                          <a:solidFill>
                            <a:schemeClr val="lt1"/>
                          </a:solidFill>
                          <a:latin typeface="+mn-lt"/>
                          <a:ea typeface="+mn-ea"/>
                          <a:cs typeface="+mn-cs"/>
                        </a:rPr>
                        <a:t>• The importance of an interactionist approach in explaining and treating schizophrenia; the </a:t>
                      </a:r>
                      <a:r>
                        <a:rPr lang="en-GB" sz="2000" b="0" i="0" u="none" strike="noStrike" kern="1200" baseline="0" dirty="0">
                          <a:solidFill>
                            <a:schemeClr val="lt1"/>
                          </a:solidFill>
                          <a:latin typeface="+mn-lt"/>
                          <a:ea typeface="+mn-ea"/>
                          <a:cs typeface="+mn-cs"/>
                        </a:rPr>
                        <a:t>diathesis-stress model.</a:t>
                      </a:r>
                      <a:endPar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1330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63096-E073-4D89-9532-DE07E9038D53}"/>
              </a:ext>
            </a:extLst>
          </p:cNvPr>
          <p:cNvSpPr>
            <a:spLocks noGrp="1"/>
          </p:cNvSpPr>
          <p:nvPr>
            <p:ph idx="1"/>
          </p:nvPr>
        </p:nvSpPr>
        <p:spPr>
          <a:xfrm>
            <a:off x="233035" y="662137"/>
            <a:ext cx="8712968" cy="2304256"/>
          </a:xfrm>
        </p:spPr>
        <p:txBody>
          <a:bodyPr>
            <a:normAutofit/>
          </a:bodyPr>
          <a:lstStyle/>
          <a:p>
            <a:pPr lvl="0"/>
            <a:endParaRPr lang="en-GB" dirty="0"/>
          </a:p>
        </p:txBody>
      </p:sp>
      <p:graphicFrame>
        <p:nvGraphicFramePr>
          <p:cNvPr id="4" name="Table 3">
            <a:extLst>
              <a:ext uri="{FF2B5EF4-FFF2-40B4-BE49-F238E27FC236}">
                <a16:creationId xmlns:a16="http://schemas.microsoft.com/office/drawing/2014/main" id="{1A21762A-7AD7-4FE9-A89E-45A707F31571}"/>
              </a:ext>
            </a:extLst>
          </p:cNvPr>
          <p:cNvGraphicFramePr>
            <a:graphicFrameLocks noGrp="1"/>
          </p:cNvGraphicFramePr>
          <p:nvPr>
            <p:extLst>
              <p:ext uri="{D42A27DB-BD31-4B8C-83A1-F6EECF244321}">
                <p14:modId xmlns:p14="http://schemas.microsoft.com/office/powerpoint/2010/main" val="2713857216"/>
              </p:ext>
            </p:extLst>
          </p:nvPr>
        </p:nvGraphicFramePr>
        <p:xfrm>
          <a:off x="206756" y="1196752"/>
          <a:ext cx="8730487" cy="4306623"/>
        </p:xfrm>
        <a:graphic>
          <a:graphicData uri="http://schemas.openxmlformats.org/drawingml/2006/table">
            <a:tbl>
              <a:tblPr firstRow="1" firstCol="1" bandRow="1">
                <a:tableStyleId>{5C22544A-7EE6-4342-B048-85BDC9FD1C3A}</a:tableStyleId>
              </a:tblPr>
              <a:tblGrid>
                <a:gridCol w="8730487">
                  <a:extLst>
                    <a:ext uri="{9D8B030D-6E8A-4147-A177-3AD203B41FA5}">
                      <a16:colId xmlns:a16="http://schemas.microsoft.com/office/drawing/2014/main" val="2709746809"/>
                    </a:ext>
                  </a:extLst>
                </a:gridCol>
              </a:tblGrid>
              <a:tr h="344223">
                <a:tc>
                  <a:txBody>
                    <a:bodyPr/>
                    <a:lstStyle/>
                    <a:p>
                      <a:pPr algn="ctr">
                        <a:spcAft>
                          <a:spcPts val="0"/>
                        </a:spcAft>
                      </a:pPr>
                      <a:r>
                        <a:rPr lang="en-GB" sz="2000" dirty="0"/>
                        <a:t>Paper 3: </a:t>
                      </a:r>
                      <a:endParaRPr lang="en-GB"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744043373"/>
                  </a:ext>
                </a:extLst>
              </a:tr>
              <a:tr h="3594020">
                <a:tc>
                  <a:txBody>
                    <a:bodyPr/>
                    <a:lstStyle/>
                    <a:p>
                      <a:r>
                        <a:rPr lang="en-GB" sz="2000" b="1" i="0" u="sng" strike="noStrike" kern="1200" baseline="0" dirty="0">
                          <a:solidFill>
                            <a:schemeClr val="lt1"/>
                          </a:solidFill>
                          <a:latin typeface="+mn-lt"/>
                          <a:ea typeface="+mn-ea"/>
                          <a:cs typeface="+mn-cs"/>
                        </a:rPr>
                        <a:t>Forensic Psychology</a:t>
                      </a:r>
                    </a:p>
                    <a:p>
                      <a:r>
                        <a:rPr lang="en-US" sz="2000" b="0" i="0" u="none" strike="noStrike" kern="1200" baseline="0" dirty="0">
                          <a:solidFill>
                            <a:schemeClr val="lt1"/>
                          </a:solidFill>
                          <a:latin typeface="+mn-lt"/>
                          <a:ea typeface="+mn-ea"/>
                          <a:cs typeface="+mn-cs"/>
                        </a:rPr>
                        <a:t>• Offender profiling: the top-down approach, including organized and disorganized types of offender; the bottom-up approach, including investigative Psychology; geographical profiling.</a:t>
                      </a:r>
                    </a:p>
                    <a:p>
                      <a:r>
                        <a:rPr lang="en-US" sz="2000" b="0" i="0" u="none" strike="noStrike" kern="1200" baseline="0" dirty="0">
                          <a:solidFill>
                            <a:schemeClr val="lt1"/>
                          </a:solidFill>
                          <a:latin typeface="+mn-lt"/>
                          <a:ea typeface="+mn-ea"/>
                          <a:cs typeface="+mn-cs"/>
                        </a:rPr>
                        <a:t>• Biological explanations of offending behaviour: an historical approach (atavistic form); </a:t>
                      </a:r>
                      <a:r>
                        <a:rPr lang="en-GB" sz="2000" b="0" i="0" u="none" strike="noStrike" kern="1200" baseline="0" dirty="0">
                          <a:solidFill>
                            <a:schemeClr val="lt1"/>
                          </a:solidFill>
                          <a:latin typeface="+mn-lt"/>
                          <a:ea typeface="+mn-ea"/>
                          <a:cs typeface="+mn-cs"/>
                        </a:rPr>
                        <a:t>genetics and neural explanations.</a:t>
                      </a:r>
                    </a:p>
                    <a:p>
                      <a:r>
                        <a:rPr lang="en-US" sz="2000" b="0" i="0" u="none" strike="noStrike" kern="1200" baseline="0" dirty="0">
                          <a:solidFill>
                            <a:schemeClr val="lt1"/>
                          </a:solidFill>
                          <a:latin typeface="+mn-lt"/>
                          <a:ea typeface="+mn-ea"/>
                          <a:cs typeface="+mn-cs"/>
                        </a:rPr>
                        <a:t>• Psychological explanations of offending behaviour: Eysenck’s theory of the criminal personality; cognitive explanations; level of moral reasoning and cognitive distortions, including hostile attribution bias and minimalisation; differential association theory; </a:t>
                      </a:r>
                      <a:r>
                        <a:rPr lang="en-GB" sz="2000" b="0" i="0" u="none" strike="noStrike" kern="1200" baseline="0" dirty="0">
                          <a:solidFill>
                            <a:schemeClr val="lt1"/>
                          </a:solidFill>
                          <a:latin typeface="+mn-lt"/>
                          <a:ea typeface="+mn-ea"/>
                          <a:cs typeface="+mn-cs"/>
                        </a:rPr>
                        <a:t>psychodynamic explanations.</a:t>
                      </a:r>
                    </a:p>
                    <a:p>
                      <a:r>
                        <a:rPr lang="en-US" sz="2000" b="0" i="0" u="none" strike="noStrike" kern="1200" baseline="0" dirty="0">
                          <a:solidFill>
                            <a:schemeClr val="lt1"/>
                          </a:solidFill>
                          <a:latin typeface="+mn-lt"/>
                          <a:ea typeface="+mn-ea"/>
                          <a:cs typeface="+mn-cs"/>
                        </a:rPr>
                        <a:t>• Dealing with offending behaviour: the aims of custodial sentencing and the psychological effects of custodial sentencing. Recidivism. Behaviour modification in custody. Anger </a:t>
                      </a:r>
                      <a:r>
                        <a:rPr lang="en-GB" sz="2000" b="0" i="0" u="none" strike="noStrike" kern="1200" baseline="0" dirty="0">
                          <a:solidFill>
                            <a:schemeClr val="lt1"/>
                          </a:solidFill>
                          <a:latin typeface="+mn-lt"/>
                          <a:ea typeface="+mn-ea"/>
                          <a:cs typeface="+mn-cs"/>
                        </a:rPr>
                        <a:t>management and restorative justice programmes.</a:t>
                      </a:r>
                      <a:endParaRPr lang="en-GB" sz="20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424335160"/>
                  </a:ext>
                </a:extLst>
              </a:tr>
            </a:tbl>
          </a:graphicData>
        </a:graphic>
      </p:graphicFrame>
    </p:spTree>
    <p:extLst>
      <p:ext uri="{BB962C8B-B14F-4D97-AF65-F5344CB8AC3E}">
        <p14:creationId xmlns:p14="http://schemas.microsoft.com/office/powerpoint/2010/main" val="15046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59ECD-537C-40FF-8426-AE409D738058}"/>
              </a:ext>
            </a:extLst>
          </p:cNvPr>
          <p:cNvSpPr>
            <a:spLocks noGrp="1"/>
          </p:cNvSpPr>
          <p:nvPr>
            <p:ph sz="quarter" idx="11"/>
          </p:nvPr>
        </p:nvSpPr>
        <p:spPr/>
        <p:txBody>
          <a:bodyPr/>
          <a:lstStyle/>
          <a:p>
            <a:endParaRPr lang="en-GB"/>
          </a:p>
        </p:txBody>
      </p:sp>
      <p:sp>
        <p:nvSpPr>
          <p:cNvPr id="4" name="Picture Placeholder 3">
            <a:extLst>
              <a:ext uri="{FF2B5EF4-FFF2-40B4-BE49-F238E27FC236}">
                <a16:creationId xmlns:a16="http://schemas.microsoft.com/office/drawing/2014/main" id="{4A564AA7-CF3B-4BF3-B9F8-DF613B5C2003}"/>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9E284B25-349F-466D-90C8-66020C0258D5}"/>
              </a:ext>
            </a:extLst>
          </p:cNvPr>
          <p:cNvSpPr>
            <a:spLocks noGrp="1"/>
          </p:cNvSpPr>
          <p:nvPr>
            <p:ph type="pic" sz="quarter" idx="15"/>
          </p:nvPr>
        </p:nvSpPr>
        <p:spPr/>
      </p:sp>
      <p:sp>
        <p:nvSpPr>
          <p:cNvPr id="6" name="Rounded Rectangle 7">
            <a:extLst>
              <a:ext uri="{FF2B5EF4-FFF2-40B4-BE49-F238E27FC236}">
                <a16:creationId xmlns:a16="http://schemas.microsoft.com/office/drawing/2014/main" id="{6CFEEA71-F531-4CBD-9C8F-D4C1B2254CD5}"/>
              </a:ext>
            </a:extLst>
          </p:cNvPr>
          <p:cNvSpPr>
            <a:spLocks noGrp="1" noChangeArrowheads="1"/>
          </p:cNvSpPr>
          <p:nvPr>
            <p:ph idx="1"/>
          </p:nvPr>
        </p:nvSpPr>
        <p:spPr bwMode="auto">
          <a:xfrm>
            <a:off x="127000" y="1260475"/>
            <a:ext cx="8912225" cy="5441950"/>
          </a:xfrm>
          <a:prstGeom prst="roundRect">
            <a:avLst>
              <a:gd name="adj" fmla="val 16667"/>
            </a:avLst>
          </a:prstGeom>
          <a:solidFill>
            <a:schemeClr val="accent2"/>
          </a:solidFill>
          <a:ln w="57150">
            <a:solidFill>
              <a:srgbClr val="FFFF00"/>
            </a:solidFill>
            <a:round/>
            <a:headEnd/>
            <a:tailEnd/>
          </a:ln>
          <a:effectLst>
            <a:outerShdw dist="23000" dir="5400000" rotWithShape="0">
              <a:srgbClr val="808080">
                <a:alpha val="34998"/>
              </a:srgbClr>
            </a:outerShdw>
          </a:effectLst>
        </p:spPr>
        <p:txBody>
          <a:bodyPr anchor="ctr">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spcBef>
                <a:spcPct val="0"/>
              </a:spcBef>
              <a:buFontTx/>
              <a:buNone/>
            </a:pPr>
            <a:endParaRPr lang="en-US" altLang="en-US" sz="2900" dirty="0">
              <a:solidFill>
                <a:srgbClr val="FFFFFF"/>
              </a:solidFill>
            </a:endParaRPr>
          </a:p>
          <a:p>
            <a:pPr algn="ctr" eaLnBrk="1" hangingPunct="1">
              <a:spcBef>
                <a:spcPct val="0"/>
              </a:spcBef>
              <a:buFontTx/>
              <a:buNone/>
            </a:pPr>
            <a:endParaRPr lang="en-AU" altLang="en-US" sz="900" dirty="0">
              <a:solidFill>
                <a:srgbClr val="FFFFFF"/>
              </a:solidFill>
            </a:endParaRPr>
          </a:p>
          <a:p>
            <a:pPr algn="ctr" eaLnBrk="1" hangingPunct="1">
              <a:spcBef>
                <a:spcPct val="0"/>
              </a:spcBef>
              <a:buNone/>
            </a:pPr>
            <a:r>
              <a:rPr lang="en-GB" altLang="en-US" sz="4000" b="1" dirty="0">
                <a:solidFill>
                  <a:schemeClr val="bg1"/>
                </a:solidFill>
                <a:hlinkClick r:id="rId2">
                  <a:extLst>
                    <a:ext uri="{A12FA001-AC4F-418D-AE19-62706E023703}">
                      <ahyp:hlinkClr xmlns:ahyp="http://schemas.microsoft.com/office/drawing/2018/hyperlinkcolor" val="tx"/>
                    </a:ext>
                  </a:extLst>
                </a:hlinkClick>
              </a:rPr>
              <a:t>Basically, Psychology is the scientific study of the mind and behaviour</a:t>
            </a:r>
            <a:endParaRPr lang="en-GB" altLang="en-US" sz="4000" b="1" dirty="0">
              <a:solidFill>
                <a:schemeClr val="bg1"/>
              </a:solidFill>
            </a:endParaRPr>
          </a:p>
          <a:p>
            <a:pPr algn="ctr" eaLnBrk="1" hangingPunct="1">
              <a:spcBef>
                <a:spcPct val="0"/>
              </a:spcBef>
              <a:buFontTx/>
              <a:buNone/>
            </a:pPr>
            <a:endParaRPr lang="en-AU" altLang="en-US" sz="3900" dirty="0">
              <a:solidFill>
                <a:srgbClr val="FFFFFF"/>
              </a:solidFill>
            </a:endParaRPr>
          </a:p>
          <a:p>
            <a:pPr algn="ctr" eaLnBrk="1" hangingPunct="1">
              <a:spcBef>
                <a:spcPct val="0"/>
              </a:spcBef>
              <a:buFontTx/>
              <a:buNone/>
            </a:pPr>
            <a:r>
              <a:rPr lang="en-US" altLang="en-US" sz="3900" b="1" u="sng" dirty="0">
                <a:solidFill>
                  <a:srgbClr val="FFFFFF"/>
                </a:solidFill>
              </a:rPr>
              <a:t>But what is behaviour?</a:t>
            </a:r>
          </a:p>
          <a:p>
            <a:pPr algn="ctr" eaLnBrk="1" hangingPunct="1">
              <a:spcBef>
                <a:spcPct val="0"/>
              </a:spcBef>
              <a:buFontTx/>
              <a:buNone/>
            </a:pPr>
            <a:endParaRPr lang="en-US" altLang="en-US" sz="1800" u="sng" dirty="0">
              <a:solidFill>
                <a:srgbClr val="FFFFFF"/>
              </a:solidFill>
            </a:endParaRPr>
          </a:p>
          <a:p>
            <a:pPr eaLnBrk="1" hangingPunct="1">
              <a:lnSpc>
                <a:spcPct val="90000"/>
              </a:lnSpc>
              <a:spcBef>
                <a:spcPct val="0"/>
              </a:spcBef>
              <a:buFontTx/>
              <a:buNone/>
            </a:pPr>
            <a:r>
              <a:rPr lang="en-US" altLang="en-US" sz="2800" b="1" dirty="0">
                <a:solidFill>
                  <a:srgbClr val="FFFFFF"/>
                </a:solidFill>
              </a:rPr>
              <a:t>Behaviour</a:t>
            </a:r>
            <a:r>
              <a:rPr lang="en-US" altLang="en-US" sz="2800" dirty="0">
                <a:solidFill>
                  <a:srgbClr val="FFFFFF"/>
                </a:solidFill>
              </a:rPr>
              <a:t> refers to any observable action made by a living person or animal.</a:t>
            </a:r>
          </a:p>
          <a:p>
            <a:pPr eaLnBrk="1" hangingPunct="1">
              <a:lnSpc>
                <a:spcPct val="90000"/>
              </a:lnSpc>
              <a:spcBef>
                <a:spcPct val="0"/>
              </a:spcBef>
              <a:buFontTx/>
              <a:buNone/>
            </a:pPr>
            <a:r>
              <a:rPr lang="en-US" altLang="en-US" sz="2800" dirty="0">
                <a:solidFill>
                  <a:srgbClr val="FFFFFF"/>
                </a:solidFill>
              </a:rPr>
              <a:t>It is best described as any kind of response that can actually be seen and measured. It does not mean actions or attitudes that can be inferred.</a:t>
            </a:r>
          </a:p>
          <a:p>
            <a:pPr eaLnBrk="1" hangingPunct="1">
              <a:lnSpc>
                <a:spcPct val="90000"/>
              </a:lnSpc>
              <a:spcBef>
                <a:spcPct val="0"/>
              </a:spcBef>
              <a:buFontTx/>
              <a:buNone/>
            </a:pPr>
            <a:endParaRPr lang="en-US" altLang="en-US" sz="900" dirty="0">
              <a:solidFill>
                <a:srgbClr val="FFFFFF"/>
              </a:solidFill>
            </a:endParaRPr>
          </a:p>
          <a:p>
            <a:pPr algn="ctr" eaLnBrk="1" hangingPunct="1">
              <a:spcBef>
                <a:spcPct val="0"/>
              </a:spcBef>
              <a:buFontTx/>
              <a:buNone/>
            </a:pPr>
            <a:endParaRPr lang="en-US" altLang="en-US" sz="2800" u="sng" dirty="0">
              <a:solidFill>
                <a:schemeClr val="bg1"/>
              </a:solidFill>
            </a:endParaRPr>
          </a:p>
          <a:p>
            <a:pPr algn="ctr" eaLnBrk="1" hangingPunct="1">
              <a:spcBef>
                <a:spcPct val="0"/>
              </a:spcBef>
              <a:buFontTx/>
              <a:buNone/>
            </a:pPr>
            <a:endParaRPr lang="en-US" altLang="en-US" sz="1800" u="sng" dirty="0">
              <a:solidFill>
                <a:srgbClr val="FFFFFF"/>
              </a:solidFill>
            </a:endParaRPr>
          </a:p>
          <a:p>
            <a:pPr algn="ctr" eaLnBrk="1" hangingPunct="1">
              <a:spcBef>
                <a:spcPct val="0"/>
              </a:spcBef>
              <a:buFontTx/>
              <a:buNone/>
            </a:pPr>
            <a:endParaRPr lang="en-US" altLang="en-US" sz="1800" dirty="0">
              <a:solidFill>
                <a:srgbClr val="FFFFFF"/>
              </a:solidFill>
            </a:endParaRPr>
          </a:p>
        </p:txBody>
      </p:sp>
    </p:spTree>
    <p:extLst>
      <p:ext uri="{BB962C8B-B14F-4D97-AF65-F5344CB8AC3E}">
        <p14:creationId xmlns:p14="http://schemas.microsoft.com/office/powerpoint/2010/main" val="23432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E5293-0A3A-468E-BCDF-8A98597969F4}"/>
              </a:ext>
            </a:extLst>
          </p:cNvPr>
          <p:cNvSpPr>
            <a:spLocks noGrp="1"/>
          </p:cNvSpPr>
          <p:nvPr>
            <p:ph sz="quarter" idx="11"/>
          </p:nvPr>
        </p:nvSpPr>
        <p:spPr/>
        <p:txBody>
          <a:bodyPr/>
          <a:lstStyle/>
          <a:p>
            <a:endParaRPr lang="en-GB"/>
          </a:p>
        </p:txBody>
      </p:sp>
      <p:sp>
        <p:nvSpPr>
          <p:cNvPr id="4" name="Picture Placeholder 3">
            <a:extLst>
              <a:ext uri="{FF2B5EF4-FFF2-40B4-BE49-F238E27FC236}">
                <a16:creationId xmlns:a16="http://schemas.microsoft.com/office/drawing/2014/main" id="{1F7055FC-177F-4D57-B842-F5B8EF1A54F3}"/>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E9646D9F-98AE-48B9-B05B-0773DC61FCF9}"/>
              </a:ext>
            </a:extLst>
          </p:cNvPr>
          <p:cNvSpPr>
            <a:spLocks noGrp="1"/>
          </p:cNvSpPr>
          <p:nvPr>
            <p:ph type="pic" sz="quarter" idx="15"/>
          </p:nvPr>
        </p:nvSpPr>
        <p:spPr/>
      </p:sp>
      <p:sp>
        <p:nvSpPr>
          <p:cNvPr id="6" name="Rounded Rectangle 4">
            <a:extLst>
              <a:ext uri="{FF2B5EF4-FFF2-40B4-BE49-F238E27FC236}">
                <a16:creationId xmlns:a16="http://schemas.microsoft.com/office/drawing/2014/main" id="{681E8DD1-62C5-4591-BB52-7BA2A97687CA}"/>
              </a:ext>
            </a:extLst>
          </p:cNvPr>
          <p:cNvSpPr>
            <a:spLocks noGrp="1" noChangeArrowheads="1"/>
          </p:cNvSpPr>
          <p:nvPr>
            <p:ph idx="1"/>
          </p:nvPr>
        </p:nvSpPr>
        <p:spPr bwMode="auto">
          <a:xfrm>
            <a:off x="127000" y="1260475"/>
            <a:ext cx="8912225" cy="5441950"/>
          </a:xfrm>
          <a:prstGeom prst="roundRect">
            <a:avLst>
              <a:gd name="adj" fmla="val 16667"/>
            </a:avLst>
          </a:prstGeom>
          <a:solidFill>
            <a:schemeClr val="tx2">
              <a:lumMod val="50000"/>
            </a:schemeClr>
          </a:solidFill>
          <a:ln w="57150">
            <a:solidFill>
              <a:srgbClr val="FFFF00"/>
            </a:solidFill>
            <a:round/>
            <a:headEnd/>
            <a:tailEnd/>
          </a:ln>
          <a:effectLst>
            <a:outerShdw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AU" altLang="en-US" sz="5100" u="sng">
                <a:solidFill>
                  <a:srgbClr val="FFFFFF"/>
                </a:solidFill>
              </a:rPr>
              <a:t>What is the Mind?</a:t>
            </a:r>
          </a:p>
          <a:p>
            <a:pPr algn="ctr" eaLnBrk="1" hangingPunct="1">
              <a:spcBef>
                <a:spcPct val="0"/>
              </a:spcBef>
              <a:buFontTx/>
              <a:buNone/>
            </a:pPr>
            <a:endParaRPr lang="en-AU" altLang="en-US" sz="900">
              <a:solidFill>
                <a:srgbClr val="FFFFFF"/>
              </a:solidFill>
            </a:endParaRPr>
          </a:p>
          <a:p>
            <a:pPr eaLnBrk="1" hangingPunct="1">
              <a:spcBef>
                <a:spcPct val="0"/>
              </a:spcBef>
              <a:buFontTx/>
              <a:buNone/>
            </a:pPr>
            <a:r>
              <a:rPr lang="en-US" altLang="en-US" sz="2900">
                <a:solidFill>
                  <a:srgbClr val="FFFFFF"/>
                </a:solidFill>
              </a:rPr>
              <a:t>Refers to experiences or the mental processes and experiences that cannot be directly observed.</a:t>
            </a:r>
          </a:p>
          <a:p>
            <a:pPr lvl="1" eaLnBrk="1" hangingPunct="1">
              <a:spcBef>
                <a:spcPct val="0"/>
              </a:spcBef>
              <a:buFontTx/>
              <a:buNone/>
            </a:pPr>
            <a:r>
              <a:rPr lang="en-US" altLang="en-US" sz="2900">
                <a:solidFill>
                  <a:srgbClr val="FFFFFF"/>
                </a:solidFill>
              </a:rPr>
              <a:t> - any response that is internal or hidden from view and cannot be directly observed</a:t>
            </a:r>
          </a:p>
          <a:p>
            <a:pPr lvl="1" eaLnBrk="1" hangingPunct="1">
              <a:spcBef>
                <a:spcPct val="0"/>
              </a:spcBef>
              <a:buFontTx/>
              <a:buNone/>
            </a:pPr>
            <a:endParaRPr lang="en-US" altLang="en-US" sz="2900">
              <a:solidFill>
                <a:srgbClr val="FFFFFF"/>
              </a:solidFill>
            </a:endParaRPr>
          </a:p>
          <a:p>
            <a:pPr lvl="1" eaLnBrk="1" hangingPunct="1">
              <a:spcBef>
                <a:spcPct val="0"/>
              </a:spcBef>
              <a:buFontTx/>
              <a:buNone/>
            </a:pPr>
            <a:r>
              <a:rPr lang="en-US" altLang="en-US" sz="3200">
                <a:solidFill>
                  <a:srgbClr val="FFFFFF"/>
                </a:solidFill>
              </a:rPr>
              <a:t>Psychology relies on inferences, or assumptions, about underlying processes on the basis of observable behaviour.</a:t>
            </a:r>
          </a:p>
          <a:p>
            <a:pPr lvl="1" eaLnBrk="1" hangingPunct="1">
              <a:spcBef>
                <a:spcPct val="0"/>
              </a:spcBef>
              <a:buFontTx/>
              <a:buNone/>
            </a:pPr>
            <a:endParaRPr lang="en-US" altLang="en-US" sz="2900">
              <a:solidFill>
                <a:srgbClr val="FFFFFF"/>
              </a:solidFill>
            </a:endParaRPr>
          </a:p>
          <a:p>
            <a:pPr algn="ctr" eaLnBrk="1" hangingPunct="1">
              <a:spcBef>
                <a:spcPct val="0"/>
              </a:spcBef>
              <a:buFontTx/>
              <a:buNone/>
            </a:pPr>
            <a:endParaRPr lang="en-AU" altLang="en-US" sz="900">
              <a:solidFill>
                <a:srgbClr val="FFFFFF"/>
              </a:solidFill>
            </a:endParaRPr>
          </a:p>
          <a:p>
            <a:pPr algn="ctr" eaLnBrk="1" hangingPunct="1">
              <a:spcBef>
                <a:spcPct val="0"/>
              </a:spcBef>
              <a:buFontTx/>
              <a:buNone/>
            </a:pPr>
            <a:endParaRPr lang="en-AU" altLang="en-US" sz="900">
              <a:solidFill>
                <a:srgbClr val="FFFFFF"/>
              </a:solidFill>
            </a:endParaRPr>
          </a:p>
          <a:p>
            <a:pPr algn="ctr" eaLnBrk="1" hangingPunct="1">
              <a:spcBef>
                <a:spcPct val="0"/>
              </a:spcBef>
              <a:buFontTx/>
              <a:buNone/>
            </a:pPr>
            <a:endParaRPr lang="en-US" altLang="en-US" sz="1800">
              <a:solidFill>
                <a:srgbClr val="FFFFFF"/>
              </a:solidFill>
            </a:endParaRPr>
          </a:p>
        </p:txBody>
      </p:sp>
    </p:spTree>
    <p:extLst>
      <p:ext uri="{BB962C8B-B14F-4D97-AF65-F5344CB8AC3E}">
        <p14:creationId xmlns:p14="http://schemas.microsoft.com/office/powerpoint/2010/main" val="94278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4A995-5BB6-4838-ABFC-D18E389A4857}"/>
              </a:ext>
            </a:extLst>
          </p:cNvPr>
          <p:cNvSpPr>
            <a:spLocks noGrp="1"/>
          </p:cNvSpPr>
          <p:nvPr>
            <p:ph type="body" sz="quarter" idx="11"/>
          </p:nvPr>
        </p:nvSpPr>
        <p:spPr/>
        <p:txBody>
          <a:bodyPr/>
          <a:lstStyle/>
          <a:p>
            <a:endParaRPr lang="en-GB" dirty="0"/>
          </a:p>
          <a:p>
            <a:endParaRPr lang="en-GB" dirty="0"/>
          </a:p>
          <a:p>
            <a:r>
              <a:rPr lang="en-US" b="0" dirty="0"/>
              <a:t>‘the scientific study of the human mind and its functions, especially those affecting </a:t>
            </a:r>
            <a:r>
              <a:rPr lang="en-US" b="0" dirty="0" err="1"/>
              <a:t>behaviour</a:t>
            </a:r>
            <a:r>
              <a:rPr lang="en-US" b="0" dirty="0"/>
              <a:t> in a given context.’</a:t>
            </a:r>
            <a:endParaRPr lang="en-GB" dirty="0"/>
          </a:p>
        </p:txBody>
      </p:sp>
      <p:sp>
        <p:nvSpPr>
          <p:cNvPr id="3" name="Text Placeholder 2">
            <a:extLst>
              <a:ext uri="{FF2B5EF4-FFF2-40B4-BE49-F238E27FC236}">
                <a16:creationId xmlns:a16="http://schemas.microsoft.com/office/drawing/2014/main" id="{8440D5D3-475E-4DE7-A8CE-42CD6A90D300}"/>
              </a:ext>
            </a:extLst>
          </p:cNvPr>
          <p:cNvSpPr>
            <a:spLocks noGrp="1"/>
          </p:cNvSpPr>
          <p:nvPr>
            <p:ph type="body" sz="quarter" idx="12"/>
          </p:nvPr>
        </p:nvSpPr>
        <p:spPr/>
        <p:txBody>
          <a:bodyPr/>
          <a:lstStyle/>
          <a:p>
            <a:endParaRPr lang="en-GB" dirty="0"/>
          </a:p>
          <a:p>
            <a:endParaRPr lang="en-GB" dirty="0"/>
          </a:p>
          <a:p>
            <a:r>
              <a:rPr lang="en-GB" dirty="0"/>
              <a:t>Psychologies</a:t>
            </a:r>
          </a:p>
          <a:p>
            <a:r>
              <a:rPr lang="en-GB" dirty="0"/>
              <a:t>Psych</a:t>
            </a:r>
          </a:p>
          <a:p>
            <a:r>
              <a:rPr lang="en-GB" dirty="0"/>
              <a:t>Psychologist</a:t>
            </a:r>
          </a:p>
          <a:p>
            <a:r>
              <a:rPr lang="en-GB" dirty="0"/>
              <a:t>Psychological</a:t>
            </a:r>
          </a:p>
        </p:txBody>
      </p:sp>
      <p:sp>
        <p:nvSpPr>
          <p:cNvPr id="4" name="Text Placeholder 3">
            <a:extLst>
              <a:ext uri="{FF2B5EF4-FFF2-40B4-BE49-F238E27FC236}">
                <a16:creationId xmlns:a16="http://schemas.microsoft.com/office/drawing/2014/main" id="{10265250-EFC5-47E5-B879-101AAB21AFEA}"/>
              </a:ext>
            </a:extLst>
          </p:cNvPr>
          <p:cNvSpPr>
            <a:spLocks noGrp="1"/>
          </p:cNvSpPr>
          <p:nvPr>
            <p:ph type="body" sz="quarter" idx="13"/>
          </p:nvPr>
        </p:nvSpPr>
        <p:spPr/>
        <p:txBody>
          <a:bodyPr>
            <a:normAutofit fontScale="92500" lnSpcReduction="20000"/>
          </a:bodyPr>
          <a:lstStyle/>
          <a:p>
            <a:endParaRPr lang="en-GB" dirty="0"/>
          </a:p>
          <a:p>
            <a:br>
              <a:rPr lang="en-US" dirty="0"/>
            </a:br>
            <a:r>
              <a:rPr lang="en-US" b="0" dirty="0"/>
              <a:t>1650s, "the study of the soul," from Modern Latin </a:t>
            </a:r>
            <a:r>
              <a:rPr lang="en-US" b="0" i="1" dirty="0" err="1"/>
              <a:t>psychologia</a:t>
            </a:r>
            <a:r>
              <a:rPr lang="en-US" b="0" dirty="0"/>
              <a:t>, probably coined mid-16c. in Germany by Melanchthon from Latinized form of Greek </a:t>
            </a:r>
            <a:r>
              <a:rPr lang="en-US" b="0" i="1" dirty="0" err="1"/>
              <a:t>psykhē</a:t>
            </a:r>
            <a:r>
              <a:rPr lang="en-US" b="0" dirty="0"/>
              <a:t> "breath, spirit, soul" (see </a:t>
            </a:r>
            <a:r>
              <a:rPr lang="en-US" dirty="0">
                <a:hlinkClick r:id="rId2" tooltip="Etymology, meaning and definition of psyche "/>
              </a:rPr>
              <a:t>psyche</a:t>
            </a:r>
            <a:r>
              <a:rPr lang="en-US" b="0" dirty="0"/>
              <a:t>) + </a:t>
            </a:r>
            <a:r>
              <a:rPr lang="en-US" b="0" i="1" dirty="0"/>
              <a:t>logia</a:t>
            </a:r>
            <a:r>
              <a:rPr lang="en-US" b="0" dirty="0"/>
              <a:t> "study of" (see </a:t>
            </a:r>
            <a:r>
              <a:rPr lang="en-US" dirty="0">
                <a:hlinkClick r:id="rId3" tooltip="Etymology, meaning and definition of -logy "/>
              </a:rPr>
              <a:t>-logy</a:t>
            </a:r>
            <a:r>
              <a:rPr lang="en-US" b="0" dirty="0"/>
              <a:t>)</a:t>
            </a:r>
            <a:endParaRPr lang="en-GB" dirty="0"/>
          </a:p>
        </p:txBody>
      </p:sp>
      <p:sp>
        <p:nvSpPr>
          <p:cNvPr id="5" name="Text Placeholder 4">
            <a:extLst>
              <a:ext uri="{FF2B5EF4-FFF2-40B4-BE49-F238E27FC236}">
                <a16:creationId xmlns:a16="http://schemas.microsoft.com/office/drawing/2014/main" id="{36E6033F-E2CB-4DBA-96D1-6A12D6F1531C}"/>
              </a:ext>
            </a:extLst>
          </p:cNvPr>
          <p:cNvSpPr>
            <a:spLocks noGrp="1"/>
          </p:cNvSpPr>
          <p:nvPr>
            <p:ph type="body" sz="quarter" idx="14"/>
          </p:nvPr>
        </p:nvSpPr>
        <p:spPr/>
        <p:txBody>
          <a:bodyPr/>
          <a:lstStyle/>
          <a:p>
            <a:endParaRPr lang="en-GB" dirty="0"/>
          </a:p>
          <a:p>
            <a:endParaRPr lang="en-GB" dirty="0"/>
          </a:p>
          <a:p>
            <a:r>
              <a:rPr lang="en-GB" b="0" dirty="0"/>
              <a:t>‘She studied </a:t>
            </a:r>
            <a:r>
              <a:rPr lang="en-GB" b="0" i="1" dirty="0"/>
              <a:t>psychology</a:t>
            </a:r>
            <a:r>
              <a:rPr lang="en-GB" b="0" dirty="0"/>
              <a:t> in college’</a:t>
            </a:r>
            <a:endParaRPr lang="en-GB" dirty="0"/>
          </a:p>
        </p:txBody>
      </p:sp>
      <p:sp>
        <p:nvSpPr>
          <p:cNvPr id="6" name="Text Placeholder 5">
            <a:extLst>
              <a:ext uri="{FF2B5EF4-FFF2-40B4-BE49-F238E27FC236}">
                <a16:creationId xmlns:a16="http://schemas.microsoft.com/office/drawing/2014/main" id="{9BDB4B41-1A5A-4774-8216-4FCDE3B4658F}"/>
              </a:ext>
            </a:extLst>
          </p:cNvPr>
          <p:cNvSpPr>
            <a:spLocks noGrp="1"/>
          </p:cNvSpPr>
          <p:nvPr>
            <p:ph type="body" sz="quarter" idx="15"/>
          </p:nvPr>
        </p:nvSpPr>
        <p:spPr/>
        <p:txBody>
          <a:bodyPr>
            <a:normAutofit/>
          </a:bodyPr>
          <a:lstStyle/>
          <a:p>
            <a:pPr marL="0" indent="0" algn="ctr">
              <a:buNone/>
            </a:pPr>
            <a:endParaRPr lang="en-GB" sz="3200" dirty="0"/>
          </a:p>
          <a:p>
            <a:pPr marL="0" indent="0" algn="ctr">
              <a:buNone/>
            </a:pPr>
            <a:r>
              <a:rPr lang="en-GB" sz="3200" dirty="0"/>
              <a:t>Psychology</a:t>
            </a:r>
          </a:p>
        </p:txBody>
      </p:sp>
      <p:pic>
        <p:nvPicPr>
          <p:cNvPr id="1028" name="Picture 4" descr="Image result for psychology symbol">
            <a:extLst>
              <a:ext uri="{FF2B5EF4-FFF2-40B4-BE49-F238E27FC236}">
                <a16:creationId xmlns:a16="http://schemas.microsoft.com/office/drawing/2014/main" id="{919C500C-2391-4B57-8759-CE8D650AB336}"/>
              </a:ext>
            </a:extLst>
          </p:cNvPr>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rcRect t="4051" b="4051"/>
          <a:stretch>
            <a:fillRect/>
          </a:stretch>
        </p:blipFill>
        <p:spPr bwMode="auto">
          <a:xfrm>
            <a:off x="3367088" y="1235075"/>
            <a:ext cx="2409825" cy="221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2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FE647-470A-481F-88B6-6ABAF3D9A30A}"/>
              </a:ext>
            </a:extLst>
          </p:cNvPr>
          <p:cNvSpPr txBox="1">
            <a:spLocks/>
          </p:cNvSpPr>
          <p:nvPr/>
        </p:nvSpPr>
        <p:spPr bwMode="auto">
          <a:xfrm>
            <a:off x="457200" y="754063"/>
            <a:ext cx="8229600" cy="5699125"/>
          </a:xfrm>
          <a:prstGeom prst="rect">
            <a:avLst/>
          </a:prstGeom>
          <a:noFill/>
          <a:ln w="9525">
            <a:noFill/>
            <a:miter lim="800000"/>
            <a:headEnd/>
            <a:tailEnd/>
          </a:ln>
        </p:spPr>
        <p:txBody>
          <a:bodyPr>
            <a:normAutofit/>
          </a:bodyPr>
          <a:lstStyle/>
          <a:p>
            <a:pPr marL="342900" indent="-342900" defTabSz="914400">
              <a:spcBef>
                <a:spcPct val="20000"/>
              </a:spcBef>
              <a:defRPr/>
            </a:pPr>
            <a:endParaRPr lang="en-GB" sz="3200" b="1" kern="0" dirty="0">
              <a:solidFill>
                <a:schemeClr val="bg1"/>
              </a:solidFill>
              <a:latin typeface="+mn-lt"/>
              <a:ea typeface="+mn-ea"/>
            </a:endParaRPr>
          </a:p>
        </p:txBody>
      </p:sp>
      <p:sp>
        <p:nvSpPr>
          <p:cNvPr id="2" name="Content Placeholder 1">
            <a:extLst>
              <a:ext uri="{FF2B5EF4-FFF2-40B4-BE49-F238E27FC236}">
                <a16:creationId xmlns:a16="http://schemas.microsoft.com/office/drawing/2014/main" id="{B6D08363-23C8-419C-A3C6-58F6184EAAA5}"/>
              </a:ext>
            </a:extLst>
          </p:cNvPr>
          <p:cNvSpPr>
            <a:spLocks noGrp="1"/>
          </p:cNvSpPr>
          <p:nvPr>
            <p:ph idx="1"/>
          </p:nvPr>
        </p:nvSpPr>
        <p:spPr/>
        <p:txBody>
          <a:bodyPr>
            <a:normAutofit/>
          </a:bodyPr>
          <a:lstStyle/>
          <a:p>
            <a:pPr marL="342900" indent="-342900" defTabSz="914400">
              <a:spcBef>
                <a:spcPct val="20000"/>
              </a:spcBef>
              <a:defRPr/>
            </a:pPr>
            <a:r>
              <a:rPr lang="en-GB" sz="2400" kern="0" dirty="0"/>
              <a:t>In pairs or trios, choose a piece of behaviour and try to explain it.</a:t>
            </a:r>
          </a:p>
          <a:p>
            <a:pPr marL="342900" indent="-342900" defTabSz="914400">
              <a:spcBef>
                <a:spcPct val="20000"/>
              </a:spcBef>
              <a:defRPr/>
            </a:pPr>
            <a:endParaRPr lang="en-GB" sz="2400" kern="0" dirty="0"/>
          </a:p>
          <a:p>
            <a:pPr marL="342900" indent="-342900" defTabSz="914400">
              <a:spcBef>
                <a:spcPct val="20000"/>
              </a:spcBef>
              <a:defRPr/>
            </a:pPr>
            <a:endParaRPr lang="en-GB" sz="2400" kern="0" dirty="0"/>
          </a:p>
          <a:p>
            <a:pPr marL="342900" indent="-342900" defTabSz="914400">
              <a:spcBef>
                <a:spcPct val="20000"/>
              </a:spcBef>
              <a:defRPr/>
            </a:pPr>
            <a:r>
              <a:rPr lang="en-GB" sz="2400" kern="0" dirty="0"/>
              <a:t>An approach is a point of view in psychology.  The approaches suggest different things are most influential in human behaviour.  </a:t>
            </a:r>
          </a:p>
          <a:p>
            <a:pPr marL="342900" indent="-342900" defTabSz="914400">
              <a:spcBef>
                <a:spcPct val="20000"/>
              </a:spcBef>
              <a:defRPr/>
            </a:pPr>
            <a:r>
              <a:rPr lang="en-GB" sz="2400" kern="0" dirty="0"/>
              <a:t>There are 6 main approaches we look at:</a:t>
            </a:r>
          </a:p>
          <a:p>
            <a:pPr marL="342900" indent="-342900" defTabSz="914400">
              <a:spcBef>
                <a:spcPct val="20000"/>
              </a:spcBef>
              <a:defRPr/>
            </a:pPr>
            <a:endParaRPr lang="en-GB" sz="2400" kern="0" dirty="0"/>
          </a:p>
          <a:p>
            <a:pPr marL="342900" indent="-342900" algn="ctr" defTabSz="914400">
              <a:spcBef>
                <a:spcPct val="20000"/>
              </a:spcBef>
              <a:buFontTx/>
              <a:buChar char="•"/>
              <a:defRPr/>
            </a:pPr>
            <a:r>
              <a:rPr lang="en-GB" sz="2400" kern="0" dirty="0"/>
              <a:t>Biological approach &amp; Evolutionary approach</a:t>
            </a:r>
          </a:p>
          <a:p>
            <a:pPr marL="342900" indent="-342900" algn="ctr" defTabSz="914400">
              <a:spcBef>
                <a:spcPct val="20000"/>
              </a:spcBef>
              <a:buFontTx/>
              <a:buChar char="•"/>
              <a:defRPr/>
            </a:pPr>
            <a:r>
              <a:rPr lang="en-GB" sz="2400" kern="0" dirty="0"/>
              <a:t>Cognitive approach</a:t>
            </a:r>
          </a:p>
          <a:p>
            <a:pPr marL="342900" indent="-342900" algn="ctr" defTabSz="914400">
              <a:spcBef>
                <a:spcPct val="20000"/>
              </a:spcBef>
              <a:buFontTx/>
              <a:buChar char="•"/>
              <a:defRPr/>
            </a:pPr>
            <a:r>
              <a:rPr lang="en-GB" sz="2400" kern="0" dirty="0"/>
              <a:t>Behavioural approach</a:t>
            </a:r>
          </a:p>
          <a:p>
            <a:pPr marL="342900" indent="-342900" algn="ctr" defTabSz="914400">
              <a:spcBef>
                <a:spcPct val="20000"/>
              </a:spcBef>
              <a:buFontTx/>
              <a:buChar char="•"/>
              <a:defRPr/>
            </a:pPr>
            <a:r>
              <a:rPr lang="en-GB" sz="2400" kern="0" dirty="0"/>
              <a:t>Social Learning theory</a:t>
            </a:r>
          </a:p>
          <a:p>
            <a:pPr marL="342900" indent="-342900" algn="ctr" defTabSz="914400">
              <a:spcBef>
                <a:spcPct val="20000"/>
              </a:spcBef>
              <a:buFontTx/>
              <a:buChar char="•"/>
              <a:defRPr/>
            </a:pPr>
            <a:r>
              <a:rPr lang="en-GB" sz="2400" kern="0" dirty="0"/>
              <a:t>Psychodynamic approach</a:t>
            </a:r>
          </a:p>
          <a:p>
            <a:pPr marL="342900" indent="-342900" algn="ctr" defTabSz="914400">
              <a:spcBef>
                <a:spcPct val="20000"/>
              </a:spcBef>
              <a:buFontTx/>
              <a:buChar char="•"/>
              <a:defRPr/>
            </a:pPr>
            <a:r>
              <a:rPr lang="en-GB" sz="2400" kern="0" dirty="0"/>
              <a:t>Humanistic approach</a:t>
            </a:r>
            <a:endParaRPr lang="en-GB" dirty="0"/>
          </a:p>
        </p:txBody>
      </p:sp>
      <p:sp>
        <p:nvSpPr>
          <p:cNvPr id="4" name="Content Placeholder 3">
            <a:extLst>
              <a:ext uri="{FF2B5EF4-FFF2-40B4-BE49-F238E27FC236}">
                <a16:creationId xmlns:a16="http://schemas.microsoft.com/office/drawing/2014/main" id="{8DF24B4C-F129-4C61-845A-B3EA84365D9D}"/>
              </a:ext>
            </a:extLst>
          </p:cNvPr>
          <p:cNvSpPr>
            <a:spLocks noGrp="1"/>
          </p:cNvSpPr>
          <p:nvPr>
            <p:ph sz="quarter" idx="11"/>
          </p:nvPr>
        </p:nvSpPr>
        <p:spPr/>
        <p:txBody>
          <a:bodyPr/>
          <a:lstStyle/>
          <a:p>
            <a:r>
              <a:rPr lang="en-GB" sz="2800" b="1" kern="0" dirty="0"/>
              <a:t>How do we explain behaviour?</a:t>
            </a:r>
          </a:p>
          <a:p>
            <a:endParaRPr lang="en-GB" dirty="0"/>
          </a:p>
        </p:txBody>
      </p:sp>
      <p:sp>
        <p:nvSpPr>
          <p:cNvPr id="5" name="Picture Placeholder 4">
            <a:extLst>
              <a:ext uri="{FF2B5EF4-FFF2-40B4-BE49-F238E27FC236}">
                <a16:creationId xmlns:a16="http://schemas.microsoft.com/office/drawing/2014/main" id="{D403609D-576F-4FDF-80AA-7E11CB8FEBD4}"/>
              </a:ext>
            </a:extLst>
          </p:cNvPr>
          <p:cNvSpPr>
            <a:spLocks noGrp="1"/>
          </p:cNvSpPr>
          <p:nvPr>
            <p:ph type="pic" sz="quarter" idx="14"/>
          </p:nvPr>
        </p:nvSpPr>
        <p:spPr/>
      </p:sp>
      <p:sp>
        <p:nvSpPr>
          <p:cNvPr id="6" name="Picture Placeholder 5">
            <a:extLst>
              <a:ext uri="{FF2B5EF4-FFF2-40B4-BE49-F238E27FC236}">
                <a16:creationId xmlns:a16="http://schemas.microsoft.com/office/drawing/2014/main" id="{B422CBF9-9892-42D8-88ED-B174407DDC40}"/>
              </a:ext>
            </a:extLst>
          </p:cNvPr>
          <p:cNvSpPr>
            <a:spLocks noGrp="1"/>
          </p:cNvSpPr>
          <p:nvPr>
            <p:ph type="pic" sz="quarter" idx="15"/>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CA22BD-AA85-47CE-AC86-33A839569C66}"/>
              </a:ext>
            </a:extLst>
          </p:cNvPr>
          <p:cNvSpPr txBox="1">
            <a:spLocks/>
          </p:cNvSpPr>
          <p:nvPr/>
        </p:nvSpPr>
        <p:spPr bwMode="auto">
          <a:xfrm>
            <a:off x="685800" y="2852936"/>
            <a:ext cx="7772400" cy="3294062"/>
          </a:xfrm>
          <a:prstGeom prst="rect">
            <a:avLst/>
          </a:prstGeom>
          <a:noFill/>
          <a:ln w="9525">
            <a:noFill/>
            <a:miter lim="800000"/>
            <a:headEnd/>
            <a:tailEnd/>
          </a:ln>
          <a:effectLst/>
        </p:spPr>
        <p:txBody>
          <a:bodyPr anchor="ctr"/>
          <a:lstStyle/>
          <a:p>
            <a:pPr algn="ctr" defTabSz="914400">
              <a:defRPr/>
            </a:pPr>
            <a:r>
              <a:rPr lang="en-AU" sz="6500" b="1" kern="0" dirty="0">
                <a:solidFill>
                  <a:srgbClr val="FFFF00"/>
                </a:solidFill>
                <a:effectLst>
                  <a:outerShdw blurRad="38100" dist="38100" dir="2700000" algn="tl">
                    <a:srgbClr val="000000"/>
                  </a:outerShdw>
                </a:effectLst>
                <a:latin typeface="+mj-lt"/>
                <a:ea typeface="+mj-ea"/>
                <a:cs typeface="+mj-cs"/>
              </a:rPr>
              <a:t>Say the colour of the words in the next three slides.</a:t>
            </a:r>
          </a:p>
        </p:txBody>
      </p:sp>
      <p:sp>
        <p:nvSpPr>
          <p:cNvPr id="4" name="Explosion 1 3">
            <a:extLst>
              <a:ext uri="{FF2B5EF4-FFF2-40B4-BE49-F238E27FC236}">
                <a16:creationId xmlns:a16="http://schemas.microsoft.com/office/drawing/2014/main" id="{D62F1C78-C2C1-47F7-B393-DC0C942A01A8}"/>
              </a:ext>
            </a:extLst>
          </p:cNvPr>
          <p:cNvSpPr/>
          <p:nvPr/>
        </p:nvSpPr>
        <p:spPr>
          <a:xfrm rot="20724082">
            <a:off x="13087" y="1309364"/>
            <a:ext cx="3345330" cy="1554085"/>
          </a:xfrm>
          <a:prstGeom prst="irregularSeal1">
            <a:avLst/>
          </a:prstGeom>
          <a:solidFill>
            <a:srgbClr val="FFFF00"/>
          </a:solid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400" b="1" u="sng" dirty="0">
                <a:solidFill>
                  <a:srgbClr val="FF0000"/>
                </a:solidFill>
                <a:ea typeface="ＭＳ Ｐゴシック" pitchFamily="-65" charset="-128"/>
                <a:cs typeface="ＭＳ Ｐゴシック" pitchFamily="-65" charset="-128"/>
              </a:rPr>
              <a:t>Practical</a:t>
            </a:r>
          </a:p>
        </p:txBody>
      </p:sp>
      <p:sp>
        <p:nvSpPr>
          <p:cNvPr id="2" name="Rectangle 1">
            <a:extLst>
              <a:ext uri="{FF2B5EF4-FFF2-40B4-BE49-F238E27FC236}">
                <a16:creationId xmlns:a16="http://schemas.microsoft.com/office/drawing/2014/main" id="{B3208F70-9D9A-4DD9-9065-78687333029C}"/>
              </a:ext>
            </a:extLst>
          </p:cNvPr>
          <p:cNvSpPr/>
          <p:nvPr/>
        </p:nvSpPr>
        <p:spPr>
          <a:xfrm>
            <a:off x="3779912" y="1281958"/>
            <a:ext cx="4896544" cy="954107"/>
          </a:xfrm>
          <a:prstGeom prst="rect">
            <a:avLst/>
          </a:prstGeom>
        </p:spPr>
        <p:txBody>
          <a:bodyPr wrap="square">
            <a:spAutoFit/>
          </a:bodyPr>
          <a:lstStyle/>
          <a:p>
            <a:pPr algn="ctr"/>
            <a:r>
              <a:rPr lang="en-US" altLang="en-US" sz="2800" b="1" dirty="0"/>
              <a:t>I need three volunteers and an iPhone</a:t>
            </a:r>
          </a:p>
        </p:txBody>
      </p:sp>
      <p:sp>
        <p:nvSpPr>
          <p:cNvPr id="6" name="Picture Placeholder 5">
            <a:extLst>
              <a:ext uri="{FF2B5EF4-FFF2-40B4-BE49-F238E27FC236}">
                <a16:creationId xmlns:a16="http://schemas.microsoft.com/office/drawing/2014/main" id="{1E4A9228-6EB3-4F2A-A383-F62301BC8196}"/>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111E7955-11FE-4823-BEDD-9767628224C1}"/>
              </a:ext>
            </a:extLst>
          </p:cNvPr>
          <p:cNvSpPr>
            <a:spLocks noGrp="1"/>
          </p:cNvSpPr>
          <p:nvPr>
            <p:ph type="pic" sz="quarter" idx="15"/>
          </p:nvPr>
        </p:nvSpPr>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a:extLst>
              <a:ext uri="{FF2B5EF4-FFF2-40B4-BE49-F238E27FC236}">
                <a16:creationId xmlns:a16="http://schemas.microsoft.com/office/drawing/2014/main" id="{BAEECC37-8EA9-44F3-B7BD-7B115D85A92A}"/>
              </a:ext>
            </a:extLst>
          </p:cNvPr>
          <p:cNvSpPr txBox="1">
            <a:spLocks noChangeArrowheads="1"/>
          </p:cNvSpPr>
          <p:nvPr/>
        </p:nvSpPr>
        <p:spPr bwMode="auto">
          <a:xfrm>
            <a:off x="899592" y="97272"/>
            <a:ext cx="7560840" cy="6663455"/>
          </a:xfrm>
          <a:prstGeom prst="rect">
            <a:avLst/>
          </a:prstGeom>
          <a:solidFill>
            <a:schemeClr val="accent2"/>
          </a:solidFill>
          <a:ln>
            <a:noFill/>
          </a:ln>
        </p:spPr>
        <p:txBody>
          <a:bodyPr wrap="square" lIns="101882" tIns="50941" rIns="101882" bIns="50941">
            <a:spAutoFit/>
          </a:bodyPr>
          <a:lstStyle>
            <a:lvl1pPr defTabSz="1019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1019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1019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60000"/>
              </a:lnSpc>
              <a:spcBef>
                <a:spcPct val="0"/>
              </a:spcBef>
              <a:buFontTx/>
              <a:buNone/>
            </a:pPr>
            <a:r>
              <a:rPr lang="en-US" altLang="en-US" sz="2700" b="1">
                <a:latin typeface="Arial" panose="020B0604020202020204" pitchFamily="34" charset="0"/>
              </a:rPr>
              <a:t>GREEN </a:t>
            </a:r>
          </a:p>
          <a:p>
            <a:pPr algn="ctr">
              <a:lnSpc>
                <a:spcPct val="160000"/>
              </a:lnSpc>
              <a:spcBef>
                <a:spcPct val="0"/>
              </a:spcBef>
              <a:buFontTx/>
              <a:buNone/>
            </a:pPr>
            <a:r>
              <a:rPr lang="en-US" altLang="en-US" sz="2700" b="1">
                <a:latin typeface="Arial" panose="020B0604020202020204" pitchFamily="34" charset="0"/>
              </a:rPr>
              <a:t>BLUE</a:t>
            </a:r>
            <a:endParaRPr lang="en-US" altLang="en-US" sz="2700" b="1">
              <a:latin typeface="Palatino" pitchFamily="18" charset="0"/>
            </a:endParaRPr>
          </a:p>
          <a:p>
            <a:pPr algn="ctr">
              <a:lnSpc>
                <a:spcPct val="160000"/>
              </a:lnSpc>
              <a:spcBef>
                <a:spcPct val="0"/>
              </a:spcBef>
              <a:buFontTx/>
              <a:buNone/>
            </a:pPr>
            <a:r>
              <a:rPr lang="en-US" altLang="en-US" sz="2700" b="1">
                <a:latin typeface="Arial" panose="020B0604020202020204" pitchFamily="34" charset="0"/>
              </a:rPr>
              <a:t>YELLOW</a:t>
            </a:r>
            <a:br>
              <a:rPr lang="en-US" altLang="en-US" sz="2700" b="1">
                <a:latin typeface="Arial" panose="020B0604020202020204" pitchFamily="34" charset="0"/>
              </a:rPr>
            </a:br>
            <a:r>
              <a:rPr lang="en-US" altLang="en-US" sz="2700" b="1">
                <a:latin typeface="Arial" panose="020B0604020202020204" pitchFamily="34" charset="0"/>
              </a:rPr>
              <a:t>BLACK</a:t>
            </a:r>
            <a:br>
              <a:rPr lang="en-US" altLang="en-US" sz="2700" b="1">
                <a:latin typeface="Palatino" pitchFamily="18" charset="0"/>
              </a:rPr>
            </a:br>
            <a:r>
              <a:rPr lang="en-US" altLang="en-US" sz="2700" b="1">
                <a:latin typeface="Arial" panose="020B0604020202020204" pitchFamily="34" charset="0"/>
              </a:rPr>
              <a:t>BLUE</a:t>
            </a:r>
            <a:br>
              <a:rPr lang="en-US" altLang="en-US" sz="2700" b="1">
                <a:latin typeface="Arial" panose="020B0604020202020204" pitchFamily="34" charset="0"/>
              </a:rPr>
            </a:br>
            <a:r>
              <a:rPr lang="en-US" altLang="en-US" sz="2700" b="1">
                <a:latin typeface="Arial" panose="020B0604020202020204" pitchFamily="34" charset="0"/>
              </a:rPr>
              <a:t> YELLOW</a:t>
            </a:r>
          </a:p>
          <a:p>
            <a:pPr algn="ctr">
              <a:lnSpc>
                <a:spcPct val="160000"/>
              </a:lnSpc>
              <a:spcBef>
                <a:spcPct val="0"/>
              </a:spcBef>
              <a:buFontTx/>
              <a:buNone/>
            </a:pPr>
            <a:r>
              <a:rPr lang="en-US" altLang="en-US" sz="2700" b="1">
                <a:latin typeface="Arial" panose="020B0604020202020204" pitchFamily="34" charset="0"/>
              </a:rPr>
              <a:t>RED</a:t>
            </a:r>
            <a:br>
              <a:rPr lang="en-US" altLang="en-US" sz="2700" b="1">
                <a:latin typeface="Arial" panose="020B0604020202020204" pitchFamily="34" charset="0"/>
              </a:rPr>
            </a:br>
            <a:r>
              <a:rPr lang="en-US" altLang="en-US" sz="2700" b="1">
                <a:latin typeface="Arial" panose="020B0604020202020204" pitchFamily="34" charset="0"/>
              </a:rPr>
              <a:t>WHITE</a:t>
            </a:r>
            <a:br>
              <a:rPr lang="en-US" altLang="en-US" sz="2700" b="1">
                <a:latin typeface="Arial" panose="020B0604020202020204" pitchFamily="34" charset="0"/>
              </a:rPr>
            </a:br>
            <a:r>
              <a:rPr lang="en-US" altLang="en-US" sz="2700" b="1">
                <a:latin typeface="Arial" panose="020B0604020202020204" pitchFamily="34" charset="0"/>
              </a:rPr>
              <a:t>GREEN</a:t>
            </a:r>
          </a:p>
          <a:p>
            <a:pPr algn="ctr">
              <a:lnSpc>
                <a:spcPct val="160000"/>
              </a:lnSpc>
              <a:spcBef>
                <a:spcPct val="0"/>
              </a:spcBef>
              <a:buFontTx/>
              <a:buNone/>
            </a:pPr>
            <a:r>
              <a:rPr lang="en-US" altLang="en-US" sz="2700" b="1">
                <a:latin typeface="Arial" panose="020B0604020202020204" pitchFamily="34" charset="0"/>
              </a:rPr>
              <a:t>RED</a:t>
            </a:r>
            <a:endParaRPr lang="en-US" altLang="en-US" sz="270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2.5"/>
</p:tagLst>
</file>

<file path=ppt/theme/theme1.xml><?xml version="1.0" encoding="utf-8"?>
<a:theme xmlns:a="http://schemas.openxmlformats.org/drawingml/2006/main" name="Hele's Template V10">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s Template V9 (1)" id="{C9633418-1E9E-43DC-A4A0-CD8730CFC453}" vid="{0137097D-5A26-4291-B835-5EE13729E3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13D1BA9A1C0468C3E5BF5A4486AF2" ma:contentTypeVersion="14" ma:contentTypeDescription="Create a new document." ma:contentTypeScope="" ma:versionID="e77346c09972e5b6bd771a25b592dae1">
  <xsd:schema xmlns:xsd="http://www.w3.org/2001/XMLSchema" xmlns:xs="http://www.w3.org/2001/XMLSchema" xmlns:p="http://schemas.microsoft.com/office/2006/metadata/properties" xmlns:ns3="3584c9dd-4e1c-4d6c-8fba-e85c6b9c8838" xmlns:ns4="a086862d-14d8-4d9d-9115-01f3b0faeb6a" targetNamespace="http://schemas.microsoft.com/office/2006/metadata/properties" ma:root="true" ma:fieldsID="f0132f5f46226e8f06ce17d6b7330b5f" ns3:_="" ns4:_="">
    <xsd:import namespace="3584c9dd-4e1c-4d6c-8fba-e85c6b9c8838"/>
    <xsd:import namespace="a086862d-14d8-4d9d-9115-01f3b0faeb6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4c9dd-4e1c-4d6c-8fba-e85c6b9c8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6862d-14d8-4d9d-9115-01f3b0faeb6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F131E-B14C-4B04-B917-421CE36FD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4c9dd-4e1c-4d6c-8fba-e85c6b9c8838"/>
    <ds:schemaRef ds:uri="a086862d-14d8-4d9d-9115-01f3b0fae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3618BA-44DD-4D2F-869B-631D1493FC42}">
  <ds:schemaRefs>
    <ds:schemaRef ds:uri="http://schemas.microsoft.com/sharepoint/v3/contenttype/forms"/>
  </ds:schemaRefs>
</ds:datastoreItem>
</file>

<file path=customXml/itemProps3.xml><?xml version="1.0" encoding="utf-8"?>
<ds:datastoreItem xmlns:ds="http://schemas.openxmlformats.org/officeDocument/2006/customXml" ds:itemID="{55E6BB10-E088-4D98-AC35-4A06212821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Hele's Template V10</Template>
  <TotalTime>2274</TotalTime>
  <Words>2860</Words>
  <Application>Microsoft Office PowerPoint</Application>
  <PresentationFormat>On-screen Show (4:3)</PresentationFormat>
  <Paragraphs>333</Paragraphs>
  <Slides>32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Palatino</vt:lpstr>
      <vt:lpstr>Roboto</vt:lpstr>
      <vt:lpstr>Wingdings 2</vt:lpstr>
      <vt:lpstr>Hele's Template V10</vt:lpstr>
      <vt:lpstr>Post 16 Induction Day  Welcome to Psychology</vt:lpstr>
      <vt:lpstr>TPS: What is Psychology?   Discuss your ideas with the person sitting beside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queensmead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Lesley</dc:creator>
  <cp:lastModifiedBy>Miss L Finnie</cp:lastModifiedBy>
  <cp:revision>201</cp:revision>
  <dcterms:created xsi:type="dcterms:W3CDTF">2008-04-27T06:58:22Z</dcterms:created>
  <dcterms:modified xsi:type="dcterms:W3CDTF">2022-06-28T08:40:18Z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0x0101003AD13D1BA9A1C0468C3E5BF5A4486AF2</vt:lpwstr>
  </property>
</Properties>
</file>