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15"/>
  </p:notesMasterIdLst>
  <p:sldIdLst>
    <p:sldId id="256" r:id="rId2"/>
    <p:sldId id="357" r:id="rId3"/>
    <p:sldId id="294" r:id="rId4"/>
    <p:sldId id="365" r:id="rId5"/>
    <p:sldId id="368" r:id="rId6"/>
    <p:sldId id="366" r:id="rId7"/>
    <p:sldId id="369" r:id="rId8"/>
    <p:sldId id="367" r:id="rId9"/>
    <p:sldId id="370" r:id="rId10"/>
    <p:sldId id="268" r:id="rId11"/>
    <p:sldId id="360" r:id="rId12"/>
    <p:sldId id="361" r:id="rId13"/>
    <p:sldId id="282" r:id="rId14"/>
  </p:sldIdLst>
  <p:sldSz cx="9144000" cy="6858000" type="screen4x3"/>
  <p:notesSz cx="7053263" cy="90805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01" autoAdjust="0"/>
    <p:restoredTop sz="92555" autoAdjust="0"/>
  </p:normalViewPr>
  <p:slideViewPr>
    <p:cSldViewPr>
      <p:cViewPr varScale="1">
        <p:scale>
          <a:sx n="102" d="100"/>
          <a:sy n="102" d="100"/>
        </p:scale>
        <p:origin x="1632" y="102"/>
      </p:cViewPr>
      <p:guideLst>
        <p:guide orient="horz" pos="2160"/>
        <p:guide pos="2880"/>
      </p:guideLst>
    </p:cSldViewPr>
  </p:slideViewPr>
  <p:outlineViewPr>
    <p:cViewPr>
      <p:scale>
        <a:sx n="33" d="100"/>
        <a:sy n="33" d="100"/>
      </p:scale>
      <p:origin x="0" y="852"/>
    </p:cViewPr>
  </p:outlineViewPr>
  <p:notesTextViewPr>
    <p:cViewPr>
      <p:scale>
        <a:sx n="100" d="100"/>
        <a:sy n="100" d="100"/>
      </p:scale>
      <p:origin x="0" y="0"/>
    </p:cViewPr>
  </p:notesTextViewPr>
  <p:sorterViewPr>
    <p:cViewPr>
      <p:scale>
        <a:sx n="80" d="100"/>
        <a:sy n="80" d="100"/>
      </p:scale>
      <p:origin x="0" y="35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54025"/>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995217" y="0"/>
            <a:ext cx="3056414" cy="454025"/>
          </a:xfrm>
          <a:prstGeom prst="rect">
            <a:avLst/>
          </a:prstGeom>
        </p:spPr>
        <p:txBody>
          <a:bodyPr vert="horz" lIns="91440" tIns="45720" rIns="91440" bIns="45720" rtlCol="0"/>
          <a:lstStyle>
            <a:lvl1pPr algn="r">
              <a:defRPr sz="1200"/>
            </a:lvl1pPr>
          </a:lstStyle>
          <a:p>
            <a:pPr>
              <a:defRPr/>
            </a:pPr>
            <a:fld id="{69A3BAC6-BF2F-424B-8B2A-F363DE46D3C3}" type="datetimeFigureOut">
              <a:rPr lang="en-US"/>
              <a:pPr>
                <a:defRPr/>
              </a:pPr>
              <a:t>6/18/2021</a:t>
            </a:fld>
            <a:endParaRPr lang="en-GB"/>
          </a:p>
        </p:txBody>
      </p:sp>
      <p:sp>
        <p:nvSpPr>
          <p:cNvPr id="4" name="Slide Image Placeholder 3"/>
          <p:cNvSpPr>
            <a:spLocks noGrp="1" noRot="1" noChangeAspect="1"/>
          </p:cNvSpPr>
          <p:nvPr>
            <p:ph type="sldImg" idx="2"/>
          </p:nvPr>
        </p:nvSpPr>
        <p:spPr>
          <a:xfrm>
            <a:off x="1257300" y="681038"/>
            <a:ext cx="4540250" cy="34051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705327" y="4313238"/>
            <a:ext cx="5642610" cy="4086225"/>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24899"/>
            <a:ext cx="3056414" cy="454025"/>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995217" y="8624899"/>
            <a:ext cx="3056414" cy="454025"/>
          </a:xfrm>
          <a:prstGeom prst="rect">
            <a:avLst/>
          </a:prstGeom>
        </p:spPr>
        <p:txBody>
          <a:bodyPr vert="horz" lIns="91440" tIns="45720" rIns="91440" bIns="45720" rtlCol="0" anchor="b"/>
          <a:lstStyle>
            <a:lvl1pPr algn="r">
              <a:defRPr sz="1200"/>
            </a:lvl1pPr>
          </a:lstStyle>
          <a:p>
            <a:pPr>
              <a:defRPr/>
            </a:pPr>
            <a:fld id="{A57E6624-6121-46DD-806A-149638027017}" type="slidenum">
              <a:rPr lang="en-GB"/>
              <a:pPr>
                <a:defRPr/>
              </a:pPr>
              <a:t>‹#›</a:t>
            </a:fld>
            <a:endParaRPr lang="en-GB"/>
          </a:p>
        </p:txBody>
      </p:sp>
    </p:spTree>
    <p:extLst>
      <p:ext uri="{BB962C8B-B14F-4D97-AF65-F5344CB8AC3E}">
        <p14:creationId xmlns:p14="http://schemas.microsoft.com/office/powerpoint/2010/main" val="37827422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fld id="{400FCF5D-2D5D-41FD-81A9-AFD66F5C2227}" type="datetimeFigureOut">
              <a:rPr lang="en-GB" smtClean="0">
                <a:solidFill>
                  <a:prstClr val="black">
                    <a:tint val="75000"/>
                  </a:prstClr>
                </a:solidFill>
              </a:rPr>
              <a:pPr>
                <a:defRPr/>
              </a:pPr>
              <a:t>18/06/2021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6DEC0DB-53EF-492C-8AC7-E8EB5CD954F7}" type="slidenum">
              <a:rPr lang="en-GB" smtClean="0">
                <a:solidFill>
                  <a:prstClr val="black">
                    <a:tint val="75000"/>
                  </a:prstClr>
                </a:solidFill>
              </a:rPr>
              <a:pPr>
                <a:defRPr/>
              </a:pPr>
              <a:t>‹#›</a:t>
            </a:fld>
            <a:endParaRPr lang="en-GB">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fld id="{B2E941D5-CCB8-46F4-A796-81DCD17E95FC}" type="datetimeFigureOut">
              <a:rPr lang="en-GB" smtClean="0">
                <a:solidFill>
                  <a:prstClr val="black">
                    <a:tint val="75000"/>
                  </a:prstClr>
                </a:solidFill>
              </a:rPr>
              <a:pPr>
                <a:defRPr/>
              </a:pPr>
              <a:t>18/06/2021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8DC0D85-2569-4849-8A32-55AF94ACB44E}" type="slidenum">
              <a:rPr lang="en-GB" smtClean="0">
                <a:solidFill>
                  <a:prstClr val="black">
                    <a:tint val="75000"/>
                  </a:prstClr>
                </a:solidFill>
              </a:rPr>
              <a:pPr>
                <a:defRPr/>
              </a:pPr>
              <a:t>‹#›</a:t>
            </a:fld>
            <a:endParaRPr lang="en-GB">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fld id="{D3AAA763-A008-40AE-AAE6-50A593029D34}" type="datetimeFigureOut">
              <a:rPr lang="en-GB" smtClean="0">
                <a:solidFill>
                  <a:prstClr val="black">
                    <a:tint val="75000"/>
                  </a:prstClr>
                </a:solidFill>
              </a:rPr>
              <a:pPr>
                <a:defRPr/>
              </a:pPr>
              <a:t>18/06/2021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92FDCFE-DD64-4F30-B512-203F5A285029}" type="slidenum">
              <a:rPr lang="en-GB" smtClean="0">
                <a:solidFill>
                  <a:prstClr val="black">
                    <a:tint val="75000"/>
                  </a:prstClr>
                </a:solidFill>
              </a:rPr>
              <a:pPr>
                <a:defRPr/>
              </a:pPr>
              <a:t>‹#›</a:t>
            </a:fld>
            <a:endParaRPr lang="en-GB">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fld id="{719C0089-03AC-4FFC-8D2A-14CE909C2178}" type="datetimeFigureOut">
              <a:rPr lang="en-GB" smtClean="0">
                <a:solidFill>
                  <a:prstClr val="black">
                    <a:tint val="75000"/>
                  </a:prstClr>
                </a:solidFill>
              </a:rPr>
              <a:pPr>
                <a:defRPr/>
              </a:pPr>
              <a:t>18/06/2021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6AB29B0-2712-4A79-9382-D69D8E052773}" type="slidenum">
              <a:rPr lang="en-GB" smtClean="0">
                <a:solidFill>
                  <a:prstClr val="black">
                    <a:tint val="75000"/>
                  </a:prstClr>
                </a:solidFill>
              </a:rPr>
              <a:pPr>
                <a:defRPr/>
              </a:pPr>
              <a:t>‹#›</a:t>
            </a:fld>
            <a:endParaRPr lang="en-GB">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56EDBF2-E14C-47BE-B1B2-79B378487B14}" type="datetimeFigureOut">
              <a:rPr lang="en-GB" smtClean="0">
                <a:solidFill>
                  <a:prstClr val="black">
                    <a:tint val="75000"/>
                  </a:prstClr>
                </a:solidFill>
              </a:rPr>
              <a:pPr>
                <a:defRPr/>
              </a:pPr>
              <a:t>18/06/2021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343F1B6-B71E-4615-86F4-66C3C95D0F1A}" type="slidenum">
              <a:rPr lang="en-GB" smtClean="0">
                <a:solidFill>
                  <a:prstClr val="black">
                    <a:tint val="75000"/>
                  </a:prstClr>
                </a:solidFill>
              </a:rPr>
              <a:pPr>
                <a:defRPr/>
              </a:pPr>
              <a:t>‹#›</a:t>
            </a:fld>
            <a:endParaRPr lang="en-GB">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fld id="{F3037845-1BE7-4D23-A650-47F8727EFEC2}" type="datetimeFigureOut">
              <a:rPr lang="en-GB" smtClean="0">
                <a:solidFill>
                  <a:prstClr val="black">
                    <a:tint val="75000"/>
                  </a:prstClr>
                </a:solidFill>
              </a:rPr>
              <a:pPr>
                <a:defRPr/>
              </a:pPr>
              <a:t>18/06/2021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76203EA-D9F5-4416-8628-36FE87D8F399}" type="slidenum">
              <a:rPr lang="en-GB" smtClean="0">
                <a:solidFill>
                  <a:prstClr val="black">
                    <a:tint val="75000"/>
                  </a:prstClr>
                </a:solidFill>
              </a:rPr>
              <a:pPr>
                <a:defRPr/>
              </a:pPr>
              <a:t>‹#›</a:t>
            </a:fld>
            <a:endParaRPr lang="en-GB">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fld id="{8842A9BE-A2C1-4214-BCDC-89183E6905BA}" type="datetimeFigureOut">
              <a:rPr lang="en-GB" smtClean="0">
                <a:solidFill>
                  <a:prstClr val="black">
                    <a:tint val="75000"/>
                  </a:prstClr>
                </a:solidFill>
              </a:rPr>
              <a:pPr>
                <a:defRPr/>
              </a:pPr>
              <a:t>18/06/2021</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C6A2202E-16E5-4B09-82AB-DEC24BDEF082}" type="slidenum">
              <a:rPr lang="en-GB" smtClean="0">
                <a:solidFill>
                  <a:prstClr val="black">
                    <a:tint val="75000"/>
                  </a:prstClr>
                </a:solidFill>
              </a:rPr>
              <a:pPr>
                <a:defRPr/>
              </a:pPr>
              <a:t>‹#›</a:t>
            </a:fld>
            <a:endParaRPr lang="en-GB">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fld id="{20392D8A-68AB-4F13-9DB1-9276FD840A24}" type="datetimeFigureOut">
              <a:rPr lang="en-GB" smtClean="0">
                <a:solidFill>
                  <a:prstClr val="black">
                    <a:tint val="75000"/>
                  </a:prstClr>
                </a:solidFill>
              </a:rPr>
              <a:pPr>
                <a:defRPr/>
              </a:pPr>
              <a:t>18/06/2021</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C8380702-0FCF-44EE-9951-A425595ADBDB}" type="slidenum">
              <a:rPr lang="en-GB" smtClean="0">
                <a:solidFill>
                  <a:prstClr val="black">
                    <a:tint val="75000"/>
                  </a:prstClr>
                </a:solidFill>
              </a:rPr>
              <a:pPr>
                <a:defRPr/>
              </a:pPr>
              <a:t>‹#›</a:t>
            </a:fld>
            <a:endParaRPr lang="en-GB">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017010F-077A-4F29-8FAD-03F68BAD67C9}" type="datetimeFigureOut">
              <a:rPr lang="en-GB" smtClean="0">
                <a:solidFill>
                  <a:prstClr val="black">
                    <a:tint val="75000"/>
                  </a:prstClr>
                </a:solidFill>
              </a:rPr>
              <a:pPr>
                <a:defRPr/>
              </a:pPr>
              <a:t>18/06/2021</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468F10EE-631B-4103-92E6-CC9B11294C77}" type="slidenum">
              <a:rPr lang="en-GB" smtClean="0">
                <a:solidFill>
                  <a:prstClr val="black">
                    <a:tint val="75000"/>
                  </a:prstClr>
                </a:solidFill>
              </a:rPr>
              <a:pPr>
                <a:defRPr/>
              </a:pPr>
              <a:t>‹#›</a:t>
            </a:fld>
            <a:endParaRPr lang="en-GB">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B6B1174-F47A-43B4-88A2-81C34387C357}" type="datetimeFigureOut">
              <a:rPr lang="en-GB" smtClean="0">
                <a:solidFill>
                  <a:prstClr val="black">
                    <a:tint val="75000"/>
                  </a:prstClr>
                </a:solidFill>
              </a:rPr>
              <a:pPr>
                <a:defRPr/>
              </a:pPr>
              <a:t>18/06/2021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93471811-2F39-4D0A-8009-6D53827F3C45}" type="slidenum">
              <a:rPr lang="en-GB" smtClean="0">
                <a:solidFill>
                  <a:prstClr val="black">
                    <a:tint val="75000"/>
                  </a:prstClr>
                </a:solidFill>
              </a:rPr>
              <a:pPr>
                <a:defRPr/>
              </a:pPr>
              <a:t>‹#›</a:t>
            </a:fld>
            <a:endParaRPr lang="en-GB">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BFA49C8-5456-415C-BE5D-A8B7C8C5F18B}" type="datetimeFigureOut">
              <a:rPr lang="en-GB" smtClean="0">
                <a:solidFill>
                  <a:prstClr val="black">
                    <a:tint val="75000"/>
                  </a:prstClr>
                </a:solidFill>
              </a:rPr>
              <a:pPr>
                <a:defRPr/>
              </a:pPr>
              <a:t>18/06/2021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BA111943-6754-491A-B2BB-C0D2ED72B60D}" type="slidenum">
              <a:rPr lang="en-GB" smtClean="0">
                <a:solidFill>
                  <a:prstClr val="black">
                    <a:tint val="75000"/>
                  </a:prstClr>
                </a:solidFill>
              </a:rPr>
              <a:pPr>
                <a:defRPr/>
              </a:pPr>
              <a:t>‹#›</a:t>
            </a:fld>
            <a:endParaRPr lang="en-GB">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alpha val="71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F3549D3-06BA-45AB-8A72-81EE412AC731}" type="datetimeFigureOut">
              <a:rPr lang="en-GB" smtClean="0">
                <a:solidFill>
                  <a:prstClr val="black">
                    <a:tint val="75000"/>
                  </a:prstClr>
                </a:solidFill>
              </a:rPr>
              <a:pPr>
                <a:defRPr/>
              </a:pPr>
              <a:t>18/06/2021</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B727A1D-8F9D-4AE4-904E-B1CF5D6DDD82}" type="slidenum">
              <a:rPr lang="en-GB" smtClean="0">
                <a:solidFill>
                  <a:prstClr val="black">
                    <a:tint val="75000"/>
                  </a:prstClr>
                </a:solidFill>
              </a:rPr>
              <a:pPr>
                <a:defRPr/>
              </a:pPr>
              <a:t>‹#›</a:t>
            </a:fld>
            <a:endParaRPr lang="en-GB">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hyperlink" Target="https://www.heles.plymouth.sch.uk/page/?title=Post+16&amp;pid=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bennett@heles.plymouth.sch.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04664"/>
            <a:ext cx="7772400" cy="1470025"/>
          </a:xfrm>
        </p:spPr>
        <p:txBody>
          <a:bodyPr>
            <a:normAutofit/>
          </a:bodyPr>
          <a:lstStyle/>
          <a:p>
            <a:r>
              <a:rPr lang="en-GB" dirty="0">
                <a:solidFill>
                  <a:schemeClr val="bg1"/>
                </a:solidFill>
              </a:rPr>
              <a:t>Post 16 Induction Day</a:t>
            </a:r>
            <a:br>
              <a:rPr lang="en-GB" dirty="0">
                <a:solidFill>
                  <a:schemeClr val="bg1"/>
                </a:solidFill>
              </a:rPr>
            </a:br>
            <a:r>
              <a:rPr lang="en-GB" dirty="0">
                <a:solidFill>
                  <a:schemeClr val="bg1"/>
                </a:solidFill>
              </a:rPr>
              <a:t>Welcome to Sociology</a:t>
            </a:r>
          </a:p>
        </p:txBody>
      </p:sp>
      <p:sp>
        <p:nvSpPr>
          <p:cNvPr id="3" name="Subtitle 2"/>
          <p:cNvSpPr>
            <a:spLocks noGrp="1"/>
          </p:cNvSpPr>
          <p:nvPr>
            <p:ph type="subTitle" idx="1"/>
          </p:nvPr>
        </p:nvSpPr>
        <p:spPr>
          <a:xfrm>
            <a:off x="539552" y="4941168"/>
            <a:ext cx="8352928" cy="1752600"/>
          </a:xfrm>
        </p:spPr>
        <p:txBody>
          <a:bodyPr>
            <a:noAutofit/>
          </a:bodyPr>
          <a:lstStyle/>
          <a:p>
            <a:r>
              <a:rPr lang="en-GB" sz="4000" b="1" dirty="0">
                <a:solidFill>
                  <a:schemeClr val="bg1"/>
                </a:solidFill>
              </a:rPr>
              <a:t>A-Level Sociology</a:t>
            </a:r>
          </a:p>
          <a:p>
            <a:r>
              <a:rPr lang="en-GB" sz="4000" b="1" dirty="0">
                <a:solidFill>
                  <a:schemeClr val="bg1"/>
                </a:solidFill>
              </a:rPr>
              <a:t>Ms Nick Bennett Head of Social Science</a:t>
            </a:r>
            <a:endParaRPr lang="en-GB" b="1" dirty="0">
              <a:solidFill>
                <a:schemeClr val="bg1"/>
              </a:solidFill>
            </a:endParaRPr>
          </a:p>
        </p:txBody>
      </p:sp>
      <p:pic>
        <p:nvPicPr>
          <p:cNvPr id="5" name="Picture 4">
            <a:extLst>
              <a:ext uri="{FF2B5EF4-FFF2-40B4-BE49-F238E27FC236}">
                <a16:creationId xmlns:a16="http://schemas.microsoft.com/office/drawing/2014/main" id="{F1DBBFB4-C885-A746-9CE2-DB742058D63D}"/>
              </a:ext>
            </a:extLst>
          </p:cNvPr>
          <p:cNvPicPr>
            <a:picLocks noChangeAspect="1"/>
          </p:cNvPicPr>
          <p:nvPr/>
        </p:nvPicPr>
        <p:blipFill>
          <a:blip r:embed="rId3"/>
          <a:stretch>
            <a:fillRect/>
          </a:stretch>
        </p:blipFill>
        <p:spPr>
          <a:xfrm>
            <a:off x="1403648" y="1814553"/>
            <a:ext cx="6120680" cy="3118818"/>
          </a:xfrm>
          <a:prstGeom prst="rect">
            <a:avLst/>
          </a:prstGeom>
        </p:spPr>
      </p:pic>
    </p:spTree>
    <p:custDataLst>
      <p:tags r:id="rId1"/>
    </p:custDataLst>
    <p:extLst>
      <p:ext uri="{BB962C8B-B14F-4D97-AF65-F5344CB8AC3E}">
        <p14:creationId xmlns:p14="http://schemas.microsoft.com/office/powerpoint/2010/main" val="1865102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a:t>To bring to your first lesson</a:t>
            </a:r>
          </a:p>
        </p:txBody>
      </p:sp>
      <p:sp>
        <p:nvSpPr>
          <p:cNvPr id="3" name="Content Placeholder 2"/>
          <p:cNvSpPr>
            <a:spLocks noGrp="1"/>
          </p:cNvSpPr>
          <p:nvPr>
            <p:ph idx="1"/>
          </p:nvPr>
        </p:nvSpPr>
        <p:spPr/>
        <p:txBody>
          <a:bodyPr>
            <a:normAutofit fontScale="77500" lnSpcReduction="20000"/>
          </a:bodyPr>
          <a:lstStyle/>
          <a:p>
            <a:pPr>
              <a:defRPr/>
            </a:pPr>
            <a:r>
              <a:rPr lang="en-GB" dirty="0"/>
              <a:t>Transition Tasks 1-3 – </a:t>
            </a:r>
            <a:r>
              <a:rPr lang="en-GB" dirty="0">
                <a:hlinkClick r:id="rId2"/>
              </a:rPr>
              <a:t>see the school website</a:t>
            </a:r>
            <a:endParaRPr lang="en-GB" dirty="0"/>
          </a:p>
          <a:p>
            <a:r>
              <a:rPr lang="en-GB" dirty="0"/>
              <a:t>Pencil case – pen, pencil, calculator etc</a:t>
            </a:r>
          </a:p>
          <a:p>
            <a:pPr>
              <a:defRPr/>
            </a:pPr>
            <a:r>
              <a:rPr lang="en-GB" dirty="0"/>
              <a:t>Folder with dividers</a:t>
            </a:r>
          </a:p>
          <a:p>
            <a:pPr>
              <a:defRPr/>
            </a:pPr>
            <a:endParaRPr lang="en-GB" dirty="0"/>
          </a:p>
          <a:p>
            <a:pPr marL="0" indent="0">
              <a:buNone/>
              <a:defRPr/>
            </a:pPr>
            <a:r>
              <a:rPr lang="en-GB" dirty="0"/>
              <a:t>You will be given the following equipment:</a:t>
            </a:r>
          </a:p>
          <a:p>
            <a:pPr>
              <a:defRPr/>
            </a:pPr>
            <a:r>
              <a:rPr lang="en-GB" dirty="0"/>
              <a:t>An exercise book for each topic – this should be kept in your file.</a:t>
            </a:r>
          </a:p>
          <a:p>
            <a:pPr>
              <a:defRPr/>
            </a:pPr>
            <a:r>
              <a:rPr lang="en-GB" dirty="0"/>
              <a:t>A course handbook - this should be kept in your file.</a:t>
            </a:r>
          </a:p>
          <a:p>
            <a:pPr>
              <a:defRPr/>
            </a:pPr>
            <a:r>
              <a:rPr lang="en-GB" dirty="0"/>
              <a:t>Personal Learning Checklists for each Topic</a:t>
            </a:r>
          </a:p>
          <a:p>
            <a:pPr>
              <a:defRPr/>
            </a:pPr>
            <a:r>
              <a:rPr lang="en-GB" dirty="0"/>
              <a:t>Knowledge organisers- these student be keep in your KO folder.</a:t>
            </a:r>
          </a:p>
          <a:p>
            <a:pPr>
              <a:defRPr/>
            </a:pPr>
            <a:r>
              <a:rPr lang="en-GB" dirty="0"/>
              <a:t>Textbook </a:t>
            </a:r>
          </a:p>
          <a:p>
            <a:pPr>
              <a:defRPr/>
            </a:pPr>
            <a:endParaRPr lang="en-GB" dirty="0"/>
          </a:p>
        </p:txBody>
      </p:sp>
    </p:spTree>
    <p:extLst>
      <p:ext uri="{BB962C8B-B14F-4D97-AF65-F5344CB8AC3E}">
        <p14:creationId xmlns:p14="http://schemas.microsoft.com/office/powerpoint/2010/main" val="2958753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C7180-8915-4B5A-97FE-20CE44D15846}"/>
              </a:ext>
            </a:extLst>
          </p:cNvPr>
          <p:cNvSpPr>
            <a:spLocks noGrp="1"/>
          </p:cNvSpPr>
          <p:nvPr>
            <p:ph type="title"/>
          </p:nvPr>
        </p:nvSpPr>
        <p:spPr>
          <a:xfrm>
            <a:off x="457200" y="274638"/>
            <a:ext cx="8229600" cy="457199"/>
          </a:xfrm>
        </p:spPr>
        <p:txBody>
          <a:bodyPr>
            <a:normAutofit fontScale="90000"/>
          </a:bodyPr>
          <a:lstStyle/>
          <a:p>
            <a:r>
              <a:rPr lang="en-GB" sz="3200" b="1" i="1" u="sng" dirty="0"/>
              <a:t>STUDENT REQUIREMENTS: </a:t>
            </a:r>
            <a:br>
              <a:rPr lang="en-GB" sz="3200" dirty="0"/>
            </a:br>
            <a:endParaRPr lang="en-GB" sz="3200" dirty="0"/>
          </a:p>
        </p:txBody>
      </p:sp>
      <p:sp>
        <p:nvSpPr>
          <p:cNvPr id="3" name="Content Placeholder 2">
            <a:extLst>
              <a:ext uri="{FF2B5EF4-FFF2-40B4-BE49-F238E27FC236}">
                <a16:creationId xmlns:a16="http://schemas.microsoft.com/office/drawing/2014/main" id="{7772D9D8-AF95-4F46-9AE3-2418B990DF6A}"/>
              </a:ext>
            </a:extLst>
          </p:cNvPr>
          <p:cNvSpPr>
            <a:spLocks noGrp="1"/>
          </p:cNvSpPr>
          <p:nvPr>
            <p:ph idx="1"/>
          </p:nvPr>
        </p:nvSpPr>
        <p:spPr>
          <a:xfrm>
            <a:off x="457200" y="731838"/>
            <a:ext cx="8229600" cy="5394326"/>
          </a:xfrm>
        </p:spPr>
        <p:txBody>
          <a:bodyPr>
            <a:normAutofit fontScale="92500" lnSpcReduction="20000"/>
          </a:bodyPr>
          <a:lstStyle/>
          <a:p>
            <a:pPr marL="0" indent="0">
              <a:buNone/>
            </a:pPr>
            <a:r>
              <a:rPr lang="en-GB" dirty="0"/>
              <a:t> </a:t>
            </a:r>
            <a:r>
              <a:rPr lang="en-GB" b="1" u="sng" dirty="0"/>
              <a:t>Items to be bought to every lesson:</a:t>
            </a:r>
            <a:endParaRPr lang="en-GB" u="sng" dirty="0"/>
          </a:p>
          <a:p>
            <a:r>
              <a:rPr lang="en-GB" dirty="0"/>
              <a:t>Pencil case – pen, pencil, calculator etc</a:t>
            </a:r>
          </a:p>
          <a:p>
            <a:r>
              <a:rPr lang="en-GB" dirty="0"/>
              <a:t>Sociology  file with its  contents!</a:t>
            </a:r>
          </a:p>
          <a:p>
            <a:r>
              <a:rPr lang="en-GB" dirty="0"/>
              <a:t>KO folder</a:t>
            </a:r>
          </a:p>
          <a:p>
            <a:r>
              <a:rPr lang="en-GB" dirty="0"/>
              <a:t>Textbook </a:t>
            </a:r>
          </a:p>
          <a:p>
            <a:pPr marL="0" indent="0">
              <a:buNone/>
            </a:pPr>
            <a:endParaRPr lang="en-GB" dirty="0"/>
          </a:p>
          <a:p>
            <a:pPr marL="0" indent="0">
              <a:buNone/>
            </a:pPr>
            <a:r>
              <a:rPr lang="en-GB" b="1" dirty="0"/>
              <a:t>At</a:t>
            </a:r>
            <a:r>
              <a:rPr lang="en-GB" b="1" u="sng" dirty="0"/>
              <a:t>tendance:</a:t>
            </a:r>
            <a:endParaRPr lang="en-GB" u="sng" dirty="0"/>
          </a:p>
          <a:p>
            <a:r>
              <a:rPr lang="en-GB" b="1" dirty="0"/>
              <a:t> </a:t>
            </a:r>
            <a:r>
              <a:rPr lang="en-GB" dirty="0"/>
              <a:t>The starting point is that you are expected to attend 100% of your classes. </a:t>
            </a:r>
          </a:p>
          <a:p>
            <a:r>
              <a:rPr lang="en-GB" b="1" dirty="0"/>
              <a:t>Poor attendance will result in a Post 16 referral. </a:t>
            </a:r>
            <a:r>
              <a:rPr lang="en-GB" dirty="0"/>
              <a:t>If your attendance falls below 90% you are in danger of failing the course.</a:t>
            </a:r>
          </a:p>
          <a:p>
            <a:endParaRPr lang="en-GB" dirty="0"/>
          </a:p>
        </p:txBody>
      </p:sp>
    </p:spTree>
    <p:extLst>
      <p:ext uri="{BB962C8B-B14F-4D97-AF65-F5344CB8AC3E}">
        <p14:creationId xmlns:p14="http://schemas.microsoft.com/office/powerpoint/2010/main" val="1340503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E8D18-9835-44EF-BAA0-BF8C21499CA1}"/>
              </a:ext>
            </a:extLst>
          </p:cNvPr>
          <p:cNvSpPr>
            <a:spLocks noGrp="1"/>
          </p:cNvSpPr>
          <p:nvPr>
            <p:ph type="title"/>
          </p:nvPr>
        </p:nvSpPr>
        <p:spPr>
          <a:xfrm>
            <a:off x="457200" y="274638"/>
            <a:ext cx="8229600" cy="457199"/>
          </a:xfrm>
        </p:spPr>
        <p:txBody>
          <a:bodyPr>
            <a:noAutofit/>
          </a:bodyPr>
          <a:lstStyle/>
          <a:p>
            <a:r>
              <a:rPr lang="en-GB" sz="3200" b="1" i="1" u="sng" dirty="0"/>
              <a:t>PRIVATE  STUDY</a:t>
            </a:r>
            <a:br>
              <a:rPr lang="en-GB" sz="3200" dirty="0"/>
            </a:br>
            <a:endParaRPr lang="en-GB" sz="3200" dirty="0"/>
          </a:p>
        </p:txBody>
      </p:sp>
      <p:sp>
        <p:nvSpPr>
          <p:cNvPr id="3" name="Content Placeholder 2">
            <a:extLst>
              <a:ext uri="{FF2B5EF4-FFF2-40B4-BE49-F238E27FC236}">
                <a16:creationId xmlns:a16="http://schemas.microsoft.com/office/drawing/2014/main" id="{D9C9F400-67E8-424B-8A2A-5FE728671536}"/>
              </a:ext>
            </a:extLst>
          </p:cNvPr>
          <p:cNvSpPr>
            <a:spLocks noGrp="1"/>
          </p:cNvSpPr>
          <p:nvPr>
            <p:ph idx="1"/>
          </p:nvPr>
        </p:nvSpPr>
        <p:spPr>
          <a:xfrm>
            <a:off x="457200" y="548680"/>
            <a:ext cx="8229600" cy="6034682"/>
          </a:xfrm>
        </p:spPr>
        <p:txBody>
          <a:bodyPr>
            <a:normAutofit fontScale="77500" lnSpcReduction="20000"/>
          </a:bodyPr>
          <a:lstStyle/>
          <a:p>
            <a:r>
              <a:rPr lang="en-GB" b="1" i="1" dirty="0"/>
              <a:t> </a:t>
            </a:r>
            <a:r>
              <a:rPr lang="en-GB" dirty="0"/>
              <a:t>A vital and integral part of your course is the work you do outside of the classroom. As a rough guide,  you should spend for every hour in class, up to an hour outside class on personal study.  This should include:</a:t>
            </a:r>
          </a:p>
          <a:p>
            <a:r>
              <a:rPr lang="en-GB" dirty="0"/>
              <a:t>Class work/homework  assignments</a:t>
            </a:r>
          </a:p>
          <a:p>
            <a:pPr lvl="0"/>
            <a:r>
              <a:rPr lang="en-GB" dirty="0"/>
              <a:t>Reviewing notes made in class</a:t>
            </a:r>
          </a:p>
          <a:p>
            <a:pPr lvl="0"/>
            <a:r>
              <a:rPr lang="en-GB" dirty="0"/>
              <a:t>Researching key case studies</a:t>
            </a:r>
          </a:p>
          <a:p>
            <a:pPr lvl="0"/>
            <a:r>
              <a:rPr lang="en-GB" dirty="0"/>
              <a:t>Preparing for class tests</a:t>
            </a:r>
          </a:p>
          <a:p>
            <a:pPr lvl="0"/>
            <a:r>
              <a:rPr lang="en-GB" dirty="0"/>
              <a:t>Revision</a:t>
            </a:r>
          </a:p>
          <a:p>
            <a:pPr lvl="0"/>
            <a:endParaRPr lang="en-GB" dirty="0"/>
          </a:p>
          <a:p>
            <a:r>
              <a:rPr lang="en-GB" dirty="0"/>
              <a:t>It is </a:t>
            </a:r>
            <a:r>
              <a:rPr lang="en-GB" b="1" u="sng" dirty="0"/>
              <a:t>your responsibility</a:t>
            </a:r>
            <a:r>
              <a:rPr lang="en-GB" dirty="0"/>
              <a:t> to get the details of any homework set and completion dates if you miss a class. This will be displayed on MS Teams</a:t>
            </a:r>
          </a:p>
          <a:p>
            <a:r>
              <a:rPr lang="en-GB" b="1" dirty="0"/>
              <a:t>If you fail to hand in work, </a:t>
            </a:r>
            <a:r>
              <a:rPr lang="en-GB" dirty="0"/>
              <a:t>you will receive a Post 16 referral.  Continued failure to hand in work may result in you being asked to leave the course.</a:t>
            </a:r>
          </a:p>
          <a:p>
            <a:r>
              <a:rPr lang="en-GB" dirty="0"/>
              <a:t>Extensions may be granted for </a:t>
            </a:r>
            <a:r>
              <a:rPr lang="en-GB" b="1" u="sng" dirty="0"/>
              <a:t>genuine</a:t>
            </a:r>
            <a:r>
              <a:rPr lang="en-GB" dirty="0"/>
              <a:t> reasons.</a:t>
            </a:r>
          </a:p>
          <a:p>
            <a:endParaRPr lang="en-GB" dirty="0"/>
          </a:p>
        </p:txBody>
      </p:sp>
    </p:spTree>
    <p:extLst>
      <p:ext uri="{BB962C8B-B14F-4D97-AF65-F5344CB8AC3E}">
        <p14:creationId xmlns:p14="http://schemas.microsoft.com/office/powerpoint/2010/main" val="317170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745D4E3A-F504-4668-AF61-5A791AB25D5F}"/>
              </a:ext>
            </a:extLst>
          </p:cNvPr>
          <p:cNvSpPr>
            <a:spLocks noGrp="1"/>
          </p:cNvSpPr>
          <p:nvPr>
            <p:ph type="title"/>
          </p:nvPr>
        </p:nvSpPr>
        <p:spPr>
          <a:xfrm>
            <a:off x="457200" y="274638"/>
            <a:ext cx="8229600" cy="562074"/>
          </a:xfrm>
        </p:spPr>
        <p:txBody>
          <a:bodyPr>
            <a:normAutofit fontScale="90000"/>
          </a:bodyPr>
          <a:lstStyle/>
          <a:p>
            <a:r>
              <a:rPr lang="en-GB" altLang="en-US" dirty="0"/>
              <a:t>WHAT NOW?</a:t>
            </a:r>
          </a:p>
        </p:txBody>
      </p:sp>
      <p:sp>
        <p:nvSpPr>
          <p:cNvPr id="7171" name="Rectangle 3">
            <a:extLst>
              <a:ext uri="{FF2B5EF4-FFF2-40B4-BE49-F238E27FC236}">
                <a16:creationId xmlns:a16="http://schemas.microsoft.com/office/drawing/2014/main" id="{07355556-1CC7-47EA-A42E-B0CC24BD01A4}"/>
              </a:ext>
            </a:extLst>
          </p:cNvPr>
          <p:cNvSpPr>
            <a:spLocks noGrp="1" noChangeArrowheads="1"/>
          </p:cNvSpPr>
          <p:nvPr>
            <p:ph type="body" idx="1"/>
          </p:nvPr>
        </p:nvSpPr>
        <p:spPr>
          <a:xfrm>
            <a:off x="457200" y="1052736"/>
            <a:ext cx="8229600" cy="5073427"/>
          </a:xfrm>
        </p:spPr>
        <p:txBody>
          <a:bodyPr>
            <a:noAutofit/>
          </a:bodyPr>
          <a:lstStyle/>
          <a:p>
            <a:pPr>
              <a:buFont typeface="Arial" charset="0"/>
              <a:buChar char="•"/>
              <a:defRPr/>
            </a:pPr>
            <a:r>
              <a:rPr lang="en-GB" altLang="en-US" sz="2400" dirty="0">
                <a:ea typeface="ＭＳ Ｐゴシック" pitchFamily="-65" charset="-128"/>
              </a:rPr>
              <a:t>Complete the three transition tasks – this will give you a better insight into the subject.</a:t>
            </a:r>
          </a:p>
          <a:p>
            <a:pPr>
              <a:buFont typeface="Arial" charset="0"/>
              <a:buChar char="•"/>
              <a:defRPr/>
            </a:pPr>
            <a:r>
              <a:rPr lang="en-GB" altLang="en-US" sz="2400" dirty="0">
                <a:ea typeface="ＭＳ Ｐゴシック" pitchFamily="-65" charset="-128"/>
              </a:rPr>
              <a:t>To access your induction tasks go to the school website and click on ‘Post 16’ you should see ‘Induction Task’ in the drop down menu.</a:t>
            </a:r>
          </a:p>
          <a:p>
            <a:pPr>
              <a:buFont typeface="Arial" charset="0"/>
              <a:buChar char="•"/>
              <a:defRPr/>
            </a:pPr>
            <a:r>
              <a:rPr lang="en-GB" altLang="en-US" sz="2400" dirty="0">
                <a:ea typeface="ＭＳ Ｐゴシック" pitchFamily="-65" charset="-128"/>
              </a:rPr>
              <a:t>New to the school? – email me for the tasks – </a:t>
            </a:r>
            <a:r>
              <a:rPr lang="en-GB" altLang="en-US" sz="2400" dirty="0">
                <a:ea typeface="ＭＳ Ｐゴシック" pitchFamily="-65" charset="-128"/>
                <a:hlinkClick r:id="rId2"/>
              </a:rPr>
              <a:t>bennett@heles.plymouth.sch.uk</a:t>
            </a:r>
            <a:r>
              <a:rPr lang="en-GB" altLang="en-US" sz="2400" dirty="0">
                <a:ea typeface="ＭＳ Ｐゴシック" pitchFamily="-65" charset="-128"/>
              </a:rPr>
              <a:t> </a:t>
            </a:r>
          </a:p>
          <a:p>
            <a:pPr>
              <a:buFont typeface="Arial" charset="0"/>
              <a:buChar char="•"/>
              <a:defRPr/>
            </a:pPr>
            <a:r>
              <a:rPr lang="en-GB" altLang="en-US" sz="2400" dirty="0">
                <a:ea typeface="ＭＳ Ｐゴシック" pitchFamily="-65" charset="-128"/>
              </a:rPr>
              <a:t>Want the tasks as word documents? – email me for the tasks – </a:t>
            </a:r>
            <a:r>
              <a:rPr lang="en-GB" altLang="en-US" sz="2400" dirty="0">
                <a:ea typeface="ＭＳ Ｐゴシック" pitchFamily="-65" charset="-128"/>
                <a:hlinkClick r:id="rId2"/>
              </a:rPr>
              <a:t>bennett@heles.plymouth.sch.uk</a:t>
            </a:r>
            <a:r>
              <a:rPr lang="en-GB" altLang="en-US" sz="2400" dirty="0">
                <a:ea typeface="ＭＳ Ｐゴシック" pitchFamily="-65" charset="-128"/>
              </a:rPr>
              <a:t> </a:t>
            </a:r>
          </a:p>
          <a:p>
            <a:pPr>
              <a:buFont typeface="Arial" charset="0"/>
              <a:buChar char="•"/>
              <a:defRPr/>
            </a:pPr>
            <a:endParaRPr lang="en-GB" altLang="en-US" sz="2400" dirty="0">
              <a:ea typeface="ＭＳ Ｐゴシック" pitchFamily="-65" charset="-128"/>
            </a:endParaRPr>
          </a:p>
        </p:txBody>
      </p:sp>
    </p:spTree>
    <p:extLst>
      <p:ext uri="{BB962C8B-B14F-4D97-AF65-F5344CB8AC3E}">
        <p14:creationId xmlns:p14="http://schemas.microsoft.com/office/powerpoint/2010/main" val="3531630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3E9D3-36FF-4C69-9159-2956599E34C4}"/>
              </a:ext>
            </a:extLst>
          </p:cNvPr>
          <p:cNvSpPr>
            <a:spLocks noGrp="1"/>
          </p:cNvSpPr>
          <p:nvPr>
            <p:ph type="title"/>
          </p:nvPr>
        </p:nvSpPr>
        <p:spPr>
          <a:xfrm>
            <a:off x="457200" y="0"/>
            <a:ext cx="8229600" cy="706090"/>
          </a:xfrm>
        </p:spPr>
        <p:txBody>
          <a:bodyPr>
            <a:normAutofit/>
          </a:bodyPr>
          <a:lstStyle/>
          <a:p>
            <a:r>
              <a:rPr lang="en-GB" sz="3200" b="1" i="1" u="sng" dirty="0"/>
              <a:t>ABOUT THIS COURSE</a:t>
            </a:r>
            <a:endParaRPr lang="en-GB" sz="3200" dirty="0"/>
          </a:p>
        </p:txBody>
      </p:sp>
      <p:graphicFrame>
        <p:nvGraphicFramePr>
          <p:cNvPr id="4" name="Content Placeholder 3">
            <a:extLst>
              <a:ext uri="{FF2B5EF4-FFF2-40B4-BE49-F238E27FC236}">
                <a16:creationId xmlns:a16="http://schemas.microsoft.com/office/drawing/2014/main" id="{6D11F115-6570-064E-8AE2-FFB1D35C2AC2}"/>
              </a:ext>
            </a:extLst>
          </p:cNvPr>
          <p:cNvGraphicFramePr>
            <a:graphicFrameLocks noGrp="1"/>
          </p:cNvGraphicFramePr>
          <p:nvPr>
            <p:ph idx="1"/>
            <p:extLst>
              <p:ext uri="{D42A27DB-BD31-4B8C-83A1-F6EECF244321}">
                <p14:modId xmlns:p14="http://schemas.microsoft.com/office/powerpoint/2010/main" val="2134056983"/>
              </p:ext>
            </p:extLst>
          </p:nvPr>
        </p:nvGraphicFramePr>
        <p:xfrm>
          <a:off x="481964" y="689625"/>
          <a:ext cx="8003232" cy="2829496"/>
        </p:xfrm>
        <a:graphic>
          <a:graphicData uri="http://schemas.openxmlformats.org/drawingml/2006/table">
            <a:tbl>
              <a:tblPr firstRow="1" firstCol="1" bandRow="1">
                <a:tableStyleId>{5C22544A-7EE6-4342-B048-85BDC9FD1C3A}</a:tableStyleId>
              </a:tblPr>
              <a:tblGrid>
                <a:gridCol w="1422381">
                  <a:extLst>
                    <a:ext uri="{9D8B030D-6E8A-4147-A177-3AD203B41FA5}">
                      <a16:colId xmlns:a16="http://schemas.microsoft.com/office/drawing/2014/main" val="1776417900"/>
                    </a:ext>
                  </a:extLst>
                </a:gridCol>
                <a:gridCol w="3186131">
                  <a:extLst>
                    <a:ext uri="{9D8B030D-6E8A-4147-A177-3AD203B41FA5}">
                      <a16:colId xmlns:a16="http://schemas.microsoft.com/office/drawing/2014/main" val="2426868155"/>
                    </a:ext>
                  </a:extLst>
                </a:gridCol>
                <a:gridCol w="3394720">
                  <a:extLst>
                    <a:ext uri="{9D8B030D-6E8A-4147-A177-3AD203B41FA5}">
                      <a16:colId xmlns:a16="http://schemas.microsoft.com/office/drawing/2014/main" val="2462888914"/>
                    </a:ext>
                  </a:extLst>
                </a:gridCol>
              </a:tblGrid>
              <a:tr h="516064">
                <a:tc>
                  <a:txBody>
                    <a:bodyPr/>
                    <a:lstStyle/>
                    <a:p>
                      <a:pPr algn="ctr">
                        <a:lnSpc>
                          <a:spcPct val="107000"/>
                        </a:lnSpc>
                        <a:spcAft>
                          <a:spcPts val="0"/>
                        </a:spcAft>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400" dirty="0">
                          <a:effectLst/>
                        </a:rPr>
                        <a:t>Ms Nick Bennett</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400" dirty="0">
                          <a:effectLst/>
                        </a:rPr>
                        <a:t>Ms Laura Finnie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0496031"/>
                  </a:ext>
                </a:extLst>
              </a:tr>
              <a:tr h="99807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2400" dirty="0">
                          <a:effectLst/>
                        </a:rPr>
                        <a:t>Sociology Yr 12</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rPr>
                        <a:t>Education </a:t>
                      </a:r>
                    </a:p>
                    <a:p>
                      <a:pPr>
                        <a:lnSpc>
                          <a:spcPct val="107000"/>
                        </a:lnSpc>
                        <a:spcAft>
                          <a:spcPts val="0"/>
                        </a:spcAft>
                      </a:pPr>
                      <a:r>
                        <a:rPr lang="en-GB" sz="2400" dirty="0">
                          <a:effectLst/>
                        </a:rPr>
                        <a:t>Theory and Methods </a:t>
                      </a:r>
                    </a:p>
                    <a:p>
                      <a:pPr>
                        <a:lnSpc>
                          <a:spcPct val="107000"/>
                        </a:lnSpc>
                        <a:spcAft>
                          <a:spcPts val="0"/>
                        </a:spcAft>
                      </a:pPr>
                      <a:r>
                        <a:rPr lang="en-GB" sz="2400" dirty="0">
                          <a:effectLst/>
                        </a:rPr>
                        <a:t>[yr. 12 content]</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rPr>
                        <a:t>Families &amp; Households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7794257"/>
                  </a:ext>
                </a:extLst>
              </a:tr>
              <a:tr h="680148">
                <a:tc>
                  <a:txBody>
                    <a:bodyPr/>
                    <a:lstStyle/>
                    <a:p>
                      <a:pPr>
                        <a:lnSpc>
                          <a:spcPct val="107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Sociology Yr 13</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2400" dirty="0">
                          <a:effectLst/>
                        </a:rPr>
                        <a:t>Beliefs in society</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GB" sz="2400" dirty="0">
                          <a:effectLst/>
                        </a:rPr>
                        <a:t>Theory and Methods </a:t>
                      </a:r>
                    </a:p>
                    <a:p>
                      <a:pPr marL="0" marR="0" lvl="0" indent="0" algn="l" defTabSz="914400" rtl="0" eaLnBrk="1" fontAlgn="auto" latinLnBrk="0" hangingPunct="1">
                        <a:lnSpc>
                          <a:spcPct val="107000"/>
                        </a:lnSpc>
                        <a:spcBef>
                          <a:spcPts val="0"/>
                        </a:spcBef>
                        <a:spcAft>
                          <a:spcPts val="0"/>
                        </a:spcAft>
                        <a:buClrTx/>
                        <a:buSzTx/>
                        <a:buFontTx/>
                        <a:buNone/>
                        <a:tabLst/>
                        <a:defRPr/>
                      </a:pPr>
                      <a:r>
                        <a:rPr lang="en-GB" sz="2400" dirty="0">
                          <a:effectLst/>
                        </a:rPr>
                        <a:t>[yr. 13 content]</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Crime &amp; Deviance</a:t>
                      </a:r>
                    </a:p>
                  </a:txBody>
                  <a:tcPr marL="68580" marR="68580" marT="0" marB="0"/>
                </a:tc>
                <a:extLst>
                  <a:ext uri="{0D108BD9-81ED-4DB2-BD59-A6C34878D82A}">
                    <a16:rowId xmlns:a16="http://schemas.microsoft.com/office/drawing/2014/main" val="2567910903"/>
                  </a:ext>
                </a:extLst>
              </a:tr>
            </a:tbl>
          </a:graphicData>
        </a:graphic>
      </p:graphicFrame>
      <p:sp>
        <p:nvSpPr>
          <p:cNvPr id="6" name="Rectangle 1">
            <a:extLst>
              <a:ext uri="{FF2B5EF4-FFF2-40B4-BE49-F238E27FC236}">
                <a16:creationId xmlns:a16="http://schemas.microsoft.com/office/drawing/2014/main" id="{DEBB3747-DC2F-C24F-B9BD-8707E070DDDA}"/>
              </a:ext>
            </a:extLst>
          </p:cNvPr>
          <p:cNvSpPr>
            <a:spLocks noChangeArrowheads="1"/>
          </p:cNvSpPr>
          <p:nvPr/>
        </p:nvSpPr>
        <p:spPr bwMode="auto">
          <a:xfrm>
            <a:off x="-1638450" y="-551444"/>
            <a:ext cx="10782450" cy="1008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 name="Rectangle 6">
            <a:extLst>
              <a:ext uri="{FF2B5EF4-FFF2-40B4-BE49-F238E27FC236}">
                <a16:creationId xmlns:a16="http://schemas.microsoft.com/office/drawing/2014/main" id="{7AC98ED1-8666-F94B-8349-8F5466F78BE4}"/>
              </a:ext>
            </a:extLst>
          </p:cNvPr>
          <p:cNvSpPr/>
          <p:nvPr/>
        </p:nvSpPr>
        <p:spPr>
          <a:xfrm>
            <a:off x="179512" y="4000436"/>
            <a:ext cx="8784976" cy="2862322"/>
          </a:xfrm>
          <a:prstGeom prst="rect">
            <a:avLst/>
          </a:prstGeom>
        </p:spPr>
        <p:txBody>
          <a:bodyPr wrap="square">
            <a:spAutoFit/>
          </a:bodyPr>
          <a:lstStyle/>
          <a:p>
            <a:r>
              <a:rPr lang="en-GB" dirty="0"/>
              <a:t>AO1: Demonstrate knowledge and understanding of: </a:t>
            </a:r>
          </a:p>
          <a:p>
            <a:r>
              <a:rPr lang="en-GB" dirty="0"/>
              <a:t>• sociological theories, concepts and evidence </a:t>
            </a:r>
          </a:p>
          <a:p>
            <a:r>
              <a:rPr lang="en-GB" dirty="0"/>
              <a:t>• sociological research methods </a:t>
            </a:r>
          </a:p>
          <a:p>
            <a:r>
              <a:rPr lang="en-GB" dirty="0"/>
              <a:t> AO2: Apply sociological theories, concepts, evidence and research methods to a range of issues </a:t>
            </a:r>
          </a:p>
          <a:p>
            <a:r>
              <a:rPr lang="en-GB" dirty="0"/>
              <a:t>AO3: Analyse and evaluate sociological theories, concepts, evidence and research methods in order to: </a:t>
            </a:r>
          </a:p>
          <a:p>
            <a:r>
              <a:rPr lang="en-GB" dirty="0"/>
              <a:t>• present arguments </a:t>
            </a:r>
          </a:p>
          <a:p>
            <a:r>
              <a:rPr lang="en-GB" dirty="0"/>
              <a:t>• make judgements </a:t>
            </a:r>
          </a:p>
          <a:p>
            <a:r>
              <a:rPr lang="en-GB" dirty="0"/>
              <a:t>• draw conclusions.</a:t>
            </a:r>
            <a:endParaRPr lang="en-US" dirty="0"/>
          </a:p>
        </p:txBody>
      </p:sp>
    </p:spTree>
    <p:extLst>
      <p:ext uri="{BB962C8B-B14F-4D97-AF65-F5344CB8AC3E}">
        <p14:creationId xmlns:p14="http://schemas.microsoft.com/office/powerpoint/2010/main" val="1639161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82C81A3-CA92-D24A-AB3D-0854D9139157}"/>
              </a:ext>
            </a:extLst>
          </p:cNvPr>
          <p:cNvSpPr>
            <a:spLocks noChangeArrowheads="1"/>
          </p:cNvSpPr>
          <p:nvPr/>
        </p:nvSpPr>
        <p:spPr bwMode="auto">
          <a:xfrm>
            <a:off x="247650" y="223838"/>
            <a:ext cx="8667750" cy="623247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GB" altLang="en-US" sz="2100" dirty="0"/>
              <a:t>Sociological theory helps you to become a critical thinker because it exposes you to many different ways of seeing the social world and with so much political and ethnic strife at the moment, having an informed sense as to why this is happening will help you engage with many different kinds of people. </a:t>
            </a:r>
          </a:p>
          <a:p>
            <a:pPr eaLnBrk="1" hangingPunct="1"/>
            <a:endParaRPr lang="en-GB" altLang="en-US" sz="2100" dirty="0"/>
          </a:p>
          <a:p>
            <a:pPr>
              <a:defRPr/>
            </a:pPr>
            <a:r>
              <a:rPr lang="en-GB" sz="2100" b="1" u="sng" dirty="0">
                <a:latin typeface="Arial" charset="0"/>
                <a:ea typeface="ＭＳ Ｐゴシック" pitchFamily="34" charset="-128"/>
              </a:rPr>
              <a:t>Task: The Lifeboat Game</a:t>
            </a:r>
          </a:p>
          <a:p>
            <a:pPr>
              <a:defRPr/>
            </a:pPr>
            <a:r>
              <a:rPr lang="en-GB" sz="2100" dirty="0">
                <a:latin typeface="Arial" charset="0"/>
                <a:ea typeface="ＭＳ Ｐゴシック" pitchFamily="34" charset="-128"/>
              </a:rPr>
              <a:t>This task is going to help you develop your sociological skills of :-</a:t>
            </a:r>
          </a:p>
          <a:p>
            <a:pPr marL="342900" indent="-342900">
              <a:buFont typeface="Arial" panose="020B0604020202020204" pitchFamily="34" charset="0"/>
              <a:buChar char="•"/>
              <a:defRPr/>
            </a:pPr>
            <a:r>
              <a:rPr lang="en-GB" sz="2100" dirty="0">
                <a:latin typeface="Arial" charset="0"/>
                <a:ea typeface="ＭＳ Ｐゴシック" pitchFamily="34" charset="-128"/>
              </a:rPr>
              <a:t>Communication</a:t>
            </a:r>
          </a:p>
          <a:p>
            <a:pPr marL="342900" indent="-342900">
              <a:buFont typeface="Arial" panose="020B0604020202020204" pitchFamily="34" charset="0"/>
              <a:buChar char="•"/>
              <a:defRPr/>
            </a:pPr>
            <a:r>
              <a:rPr lang="en-GB" sz="2100" dirty="0">
                <a:latin typeface="Arial" charset="0"/>
                <a:ea typeface="ＭＳ Ｐゴシック" pitchFamily="34" charset="-128"/>
              </a:rPr>
              <a:t>Interpretation</a:t>
            </a:r>
          </a:p>
          <a:p>
            <a:pPr marL="342900" indent="-342900">
              <a:buFont typeface="Arial" panose="020B0604020202020204" pitchFamily="34" charset="0"/>
              <a:buChar char="•"/>
              <a:defRPr/>
            </a:pPr>
            <a:r>
              <a:rPr lang="en-GB" sz="2100" dirty="0">
                <a:latin typeface="Arial" charset="0"/>
                <a:ea typeface="ＭＳ Ｐゴシック" pitchFamily="34" charset="-128"/>
              </a:rPr>
              <a:t>Analysis </a:t>
            </a:r>
          </a:p>
          <a:p>
            <a:pPr marL="342900" indent="-342900">
              <a:buFont typeface="Arial" panose="020B0604020202020204" pitchFamily="34" charset="0"/>
              <a:buChar char="•"/>
              <a:defRPr/>
            </a:pPr>
            <a:r>
              <a:rPr lang="en-GB" sz="2100" dirty="0">
                <a:latin typeface="Arial" charset="0"/>
                <a:ea typeface="ＭＳ Ｐゴシック" pitchFamily="34" charset="-128"/>
              </a:rPr>
              <a:t>Evaluation</a:t>
            </a:r>
          </a:p>
          <a:p>
            <a:pPr eaLnBrk="1" hangingPunct="1"/>
            <a:r>
              <a:rPr lang="en-GB" sz="2100" dirty="0">
                <a:latin typeface="Arial" charset="0"/>
                <a:ea typeface="ＭＳ Ｐゴシック" pitchFamily="34" charset="-128"/>
              </a:rPr>
              <a:t>This task  will also start you thinking about the </a:t>
            </a:r>
            <a:r>
              <a:rPr lang="en-GB" sz="2100" dirty="0"/>
              <a:t>Core themes in sociology:</a:t>
            </a:r>
          </a:p>
          <a:p>
            <a:pPr eaLnBrk="1" hangingPunct="1"/>
            <a:r>
              <a:rPr lang="en-GB" sz="2100" dirty="0"/>
              <a:t>• socialisation, culture and identity</a:t>
            </a:r>
          </a:p>
          <a:p>
            <a:pPr eaLnBrk="1" hangingPunct="1"/>
            <a:r>
              <a:rPr lang="en-GB" sz="2100" dirty="0"/>
              <a:t>• social differentiation, power and stratification.</a:t>
            </a:r>
            <a:endParaRPr lang="en-GB" altLang="en-US" sz="2100" dirty="0"/>
          </a:p>
          <a:p>
            <a:pPr eaLnBrk="1" hangingPunct="1"/>
            <a:endParaRPr lang="en-GB" altLang="en-US" sz="2100" b="1" dirty="0"/>
          </a:p>
          <a:p>
            <a:pPr eaLnBrk="1" hangingPunct="1"/>
            <a:r>
              <a:rPr lang="en-GB" altLang="en-US" sz="2100" b="1" dirty="0"/>
              <a:t>It will also become familiar with what we call CAGES+ [Class, Age, Gender, Ethnicity, Sexuality, Disability, Religion &amp; Nationality].</a:t>
            </a:r>
          </a:p>
        </p:txBody>
      </p:sp>
    </p:spTree>
    <p:extLst>
      <p:ext uri="{BB962C8B-B14F-4D97-AF65-F5344CB8AC3E}">
        <p14:creationId xmlns:p14="http://schemas.microsoft.com/office/powerpoint/2010/main" val="312634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3E9D3-36FF-4C69-9159-2956599E34C4}"/>
              </a:ext>
            </a:extLst>
          </p:cNvPr>
          <p:cNvSpPr>
            <a:spLocks noGrp="1"/>
          </p:cNvSpPr>
          <p:nvPr>
            <p:ph type="title"/>
          </p:nvPr>
        </p:nvSpPr>
        <p:spPr>
          <a:xfrm>
            <a:off x="457200" y="0"/>
            <a:ext cx="8229600" cy="706090"/>
          </a:xfrm>
        </p:spPr>
        <p:txBody>
          <a:bodyPr>
            <a:normAutofit/>
          </a:bodyPr>
          <a:lstStyle/>
          <a:p>
            <a:endParaRPr lang="en-GB" sz="3200" dirty="0"/>
          </a:p>
        </p:txBody>
      </p:sp>
      <p:sp>
        <p:nvSpPr>
          <p:cNvPr id="3" name="Content Placeholder 2">
            <a:extLst>
              <a:ext uri="{FF2B5EF4-FFF2-40B4-BE49-F238E27FC236}">
                <a16:creationId xmlns:a16="http://schemas.microsoft.com/office/drawing/2014/main" id="{CEE63096-E073-4D89-9532-DE07E9038D53}"/>
              </a:ext>
            </a:extLst>
          </p:cNvPr>
          <p:cNvSpPr>
            <a:spLocks noGrp="1"/>
          </p:cNvSpPr>
          <p:nvPr>
            <p:ph idx="1"/>
          </p:nvPr>
        </p:nvSpPr>
        <p:spPr>
          <a:xfrm>
            <a:off x="233035" y="662137"/>
            <a:ext cx="8712968" cy="2304256"/>
          </a:xfrm>
        </p:spPr>
        <p:txBody>
          <a:bodyPr>
            <a:normAutofit/>
          </a:bodyPr>
          <a:lstStyle/>
          <a:p>
            <a:pPr lvl="0"/>
            <a:endParaRPr lang="en-GB" dirty="0"/>
          </a:p>
        </p:txBody>
      </p:sp>
      <p:graphicFrame>
        <p:nvGraphicFramePr>
          <p:cNvPr id="4" name="Table 3">
            <a:extLst>
              <a:ext uri="{FF2B5EF4-FFF2-40B4-BE49-F238E27FC236}">
                <a16:creationId xmlns:a16="http://schemas.microsoft.com/office/drawing/2014/main" id="{1A21762A-7AD7-4FE9-A89E-45A707F31571}"/>
              </a:ext>
            </a:extLst>
          </p:cNvPr>
          <p:cNvGraphicFramePr>
            <a:graphicFrameLocks noGrp="1"/>
          </p:cNvGraphicFramePr>
          <p:nvPr>
            <p:extLst>
              <p:ext uri="{D42A27DB-BD31-4B8C-83A1-F6EECF244321}">
                <p14:modId xmlns:p14="http://schemas.microsoft.com/office/powerpoint/2010/main" val="2523988404"/>
              </p:ext>
            </p:extLst>
          </p:nvPr>
        </p:nvGraphicFramePr>
        <p:xfrm>
          <a:off x="233814" y="0"/>
          <a:ext cx="8730487" cy="6705600"/>
        </p:xfrm>
        <a:graphic>
          <a:graphicData uri="http://schemas.openxmlformats.org/drawingml/2006/table">
            <a:tbl>
              <a:tblPr firstRow="1" firstCol="1" bandRow="1">
                <a:tableStyleId>{5C22544A-7EE6-4342-B048-85BDC9FD1C3A}</a:tableStyleId>
              </a:tblPr>
              <a:tblGrid>
                <a:gridCol w="8730487">
                  <a:extLst>
                    <a:ext uri="{9D8B030D-6E8A-4147-A177-3AD203B41FA5}">
                      <a16:colId xmlns:a16="http://schemas.microsoft.com/office/drawing/2014/main" val="2709746809"/>
                    </a:ext>
                  </a:extLst>
                </a:gridCol>
              </a:tblGrid>
              <a:tr h="294605">
                <a:tc>
                  <a:txBody>
                    <a:bodyPr/>
                    <a:lstStyle/>
                    <a:p>
                      <a:pPr algn="ctr">
                        <a:spcAft>
                          <a:spcPts val="0"/>
                        </a:spcAft>
                      </a:pPr>
                      <a:r>
                        <a:rPr lang="en-GB" sz="2000" b="1" dirty="0">
                          <a:solidFill>
                            <a:schemeClr val="bg1"/>
                          </a:solidFill>
                          <a:effectLst/>
                        </a:rPr>
                        <a:t>Paper 1: </a:t>
                      </a:r>
                      <a:r>
                        <a:rPr lang="en-GB" sz="2000" dirty="0"/>
                        <a:t>Education with Theory and Methods </a:t>
                      </a:r>
                      <a:endParaRPr lang="en-GB" sz="2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744043373"/>
                  </a:ext>
                </a:extLst>
              </a:tr>
              <a:tr h="3384401">
                <a:tc>
                  <a:txBody>
                    <a:bodyPr/>
                    <a:lstStyle/>
                    <a:p>
                      <a:pPr marL="0" lvl="0" indent="0" algn="l">
                        <a:spcAft>
                          <a:spcPts val="0"/>
                        </a:spcAft>
                        <a:buFont typeface="Wingdings 2" panose="05020102010507070707" pitchFamily="18" charset="2"/>
                        <a:buNone/>
                        <a:tabLst>
                          <a:tab pos="457200" algn="l"/>
                        </a:tabLst>
                      </a:pPr>
                      <a:r>
                        <a:rPr lang="en-GB" sz="2000" dirty="0"/>
                        <a:t>Education - Students are expected to be familiar with sociological explanations of the following content: </a:t>
                      </a:r>
                    </a:p>
                    <a:p>
                      <a:pPr marL="0" lvl="0" indent="0" algn="l">
                        <a:spcAft>
                          <a:spcPts val="0"/>
                        </a:spcAft>
                        <a:buFont typeface="Wingdings 2" panose="05020102010507070707" pitchFamily="18" charset="2"/>
                        <a:buNone/>
                        <a:tabLst>
                          <a:tab pos="457200" algn="l"/>
                        </a:tabLst>
                      </a:pPr>
                      <a:r>
                        <a:rPr lang="en-GB" sz="2000" dirty="0"/>
                        <a:t>• the role and functions of the education system, including its relationship to the economy and to class structure </a:t>
                      </a:r>
                    </a:p>
                    <a:p>
                      <a:pPr marL="0" lvl="0" indent="0" algn="l">
                        <a:spcAft>
                          <a:spcPts val="0"/>
                        </a:spcAft>
                        <a:buFont typeface="Wingdings 2" panose="05020102010507070707" pitchFamily="18" charset="2"/>
                        <a:buNone/>
                        <a:tabLst>
                          <a:tab pos="457200" algn="l"/>
                        </a:tabLst>
                      </a:pPr>
                      <a:r>
                        <a:rPr lang="en-GB" sz="2000" dirty="0"/>
                        <a:t>• differential educational achievement of social groups by social class, gender and ethnicity in contemporary society </a:t>
                      </a:r>
                    </a:p>
                    <a:p>
                      <a:pPr marL="0" lvl="0" indent="0" algn="l">
                        <a:spcAft>
                          <a:spcPts val="0"/>
                        </a:spcAft>
                        <a:buFont typeface="Wingdings 2" panose="05020102010507070707" pitchFamily="18" charset="2"/>
                        <a:buNone/>
                        <a:tabLst>
                          <a:tab pos="457200" algn="l"/>
                        </a:tabLst>
                      </a:pPr>
                      <a:r>
                        <a:rPr lang="en-GB" sz="2000" dirty="0"/>
                        <a:t>• relationships and processes within schools, with particular reference to teacher/pupil relationships, pupil identities and subcultures, the hidden curriculum, and the organisation of teaching and learning </a:t>
                      </a:r>
                    </a:p>
                    <a:p>
                      <a:pPr marL="0" lvl="0" indent="0" algn="l">
                        <a:spcAft>
                          <a:spcPts val="0"/>
                        </a:spcAft>
                        <a:buFont typeface="Wingdings 2" panose="05020102010507070707" pitchFamily="18" charset="2"/>
                        <a:buNone/>
                        <a:tabLst>
                          <a:tab pos="457200" algn="l"/>
                        </a:tabLst>
                      </a:pPr>
                      <a:r>
                        <a:rPr lang="en-GB" sz="2000" dirty="0"/>
                        <a:t>• the significance of educational policies, including policies of selection, marketisation and privatisation, and policies to achieve greater equality of opportunity or outcome, for an understanding of the structure, role, impact and experience of and access to education; the impact of globalisation on educational policy.</a:t>
                      </a:r>
                    </a:p>
                    <a:p>
                      <a:pPr marL="0" lvl="0" indent="0" algn="l">
                        <a:spcAft>
                          <a:spcPts val="0"/>
                        </a:spcAft>
                        <a:buFont typeface="Wingdings 2" panose="05020102010507070707" pitchFamily="18" charset="2"/>
                        <a:buNone/>
                        <a:tabLst>
                          <a:tab pos="457200" algn="l"/>
                        </a:tabLst>
                      </a:pPr>
                      <a:endParaRPr lang="en-GB" sz="20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1424335160"/>
                  </a:ext>
                </a:extLst>
              </a:tr>
              <a:tr h="589212">
                <a:tc>
                  <a:txBody>
                    <a:bodyPr/>
                    <a:lstStyle/>
                    <a:p>
                      <a:pPr marL="0" lvl="0" indent="0" algn="l">
                        <a:spcAft>
                          <a:spcPts val="0"/>
                        </a:spcAft>
                        <a:buFont typeface="Wingdings 2" panose="05020102010507070707" pitchFamily="18" charset="2"/>
                        <a:buNone/>
                        <a:tabLst>
                          <a:tab pos="457200" algn="l"/>
                        </a:tabLst>
                      </a:pPr>
                      <a:r>
                        <a:rPr lang="en-GB" sz="2000" dirty="0"/>
                        <a:t>Assessed</a:t>
                      </a:r>
                    </a:p>
                    <a:p>
                      <a:pPr marL="0" lvl="0" indent="0" algn="l">
                        <a:spcAft>
                          <a:spcPts val="0"/>
                        </a:spcAft>
                        <a:buFont typeface="Wingdings 2" panose="05020102010507070707" pitchFamily="18" charset="2"/>
                        <a:buNone/>
                        <a:tabLst>
                          <a:tab pos="457200" algn="l"/>
                        </a:tabLst>
                      </a:pPr>
                      <a:r>
                        <a:rPr lang="en-GB" sz="2000" dirty="0"/>
                        <a:t>2 hour written exam • 80 marks • 33.3% of A-level</a:t>
                      </a:r>
                      <a:endParaRPr lang="en-GB" sz="20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921393041"/>
                  </a:ext>
                </a:extLst>
              </a:tr>
              <a:tr h="1182960">
                <a:tc>
                  <a:txBody>
                    <a:bodyPr/>
                    <a:lstStyle/>
                    <a:p>
                      <a:pPr marL="0" lvl="0" indent="0" algn="l">
                        <a:spcAft>
                          <a:spcPts val="0"/>
                        </a:spcAft>
                        <a:buFont typeface="Wingdings 2" panose="05020102010507070707" pitchFamily="18" charset="2"/>
                        <a:buNone/>
                        <a:tabLst>
                          <a:tab pos="457200" algn="l"/>
                        </a:tabLst>
                      </a:pPr>
                      <a:r>
                        <a:rPr lang="en-GB" sz="2000" dirty="0"/>
                        <a:t>Questions </a:t>
                      </a:r>
                    </a:p>
                    <a:p>
                      <a:pPr marL="0" lvl="0" indent="0" algn="l">
                        <a:spcAft>
                          <a:spcPts val="0"/>
                        </a:spcAft>
                        <a:buFont typeface="Wingdings 2" panose="05020102010507070707" pitchFamily="18" charset="2"/>
                        <a:buNone/>
                        <a:tabLst>
                          <a:tab pos="457200" algn="l"/>
                        </a:tabLst>
                      </a:pPr>
                      <a:r>
                        <a:rPr lang="en-GB" sz="2000" dirty="0"/>
                        <a:t>Education: short answer and extended writing, 50 marks </a:t>
                      </a:r>
                    </a:p>
                    <a:p>
                      <a:pPr marL="0" lvl="0" indent="0" algn="l">
                        <a:spcAft>
                          <a:spcPts val="0"/>
                        </a:spcAft>
                        <a:buFont typeface="Wingdings 2" panose="05020102010507070707" pitchFamily="18" charset="2"/>
                        <a:buNone/>
                        <a:tabLst>
                          <a:tab pos="457200" algn="l"/>
                        </a:tabLst>
                      </a:pPr>
                      <a:r>
                        <a:rPr lang="en-GB" sz="2000" dirty="0"/>
                        <a:t>Methods in Context: extended writing, 20 marks </a:t>
                      </a:r>
                    </a:p>
                    <a:p>
                      <a:pPr marL="0" lvl="0" indent="0" algn="l">
                        <a:spcAft>
                          <a:spcPts val="0"/>
                        </a:spcAft>
                        <a:buFont typeface="Wingdings 2" panose="05020102010507070707" pitchFamily="18" charset="2"/>
                        <a:buNone/>
                        <a:tabLst>
                          <a:tab pos="457200" algn="l"/>
                        </a:tabLst>
                      </a:pPr>
                      <a:r>
                        <a:rPr lang="en-GB" sz="2000" dirty="0"/>
                        <a:t>Theory and Methods: extended writing, 10 marks</a:t>
                      </a:r>
                      <a:endParaRPr lang="en-GB" sz="20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3987680745"/>
                  </a:ext>
                </a:extLst>
              </a:tr>
            </a:tbl>
          </a:graphicData>
        </a:graphic>
      </p:graphicFrame>
    </p:spTree>
    <p:extLst>
      <p:ext uri="{BB962C8B-B14F-4D97-AF65-F5344CB8AC3E}">
        <p14:creationId xmlns:p14="http://schemas.microsoft.com/office/powerpoint/2010/main" val="2131342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3E9D3-36FF-4C69-9159-2956599E34C4}"/>
              </a:ext>
            </a:extLst>
          </p:cNvPr>
          <p:cNvSpPr>
            <a:spLocks noGrp="1"/>
          </p:cNvSpPr>
          <p:nvPr>
            <p:ph type="title"/>
          </p:nvPr>
        </p:nvSpPr>
        <p:spPr>
          <a:xfrm>
            <a:off x="457200" y="0"/>
            <a:ext cx="8229600" cy="706090"/>
          </a:xfrm>
        </p:spPr>
        <p:txBody>
          <a:bodyPr>
            <a:normAutofit/>
          </a:bodyPr>
          <a:lstStyle/>
          <a:p>
            <a:endParaRPr lang="en-GB" sz="3200" dirty="0"/>
          </a:p>
        </p:txBody>
      </p:sp>
      <p:sp>
        <p:nvSpPr>
          <p:cNvPr id="3" name="Content Placeholder 2">
            <a:extLst>
              <a:ext uri="{FF2B5EF4-FFF2-40B4-BE49-F238E27FC236}">
                <a16:creationId xmlns:a16="http://schemas.microsoft.com/office/drawing/2014/main" id="{CEE63096-E073-4D89-9532-DE07E9038D53}"/>
              </a:ext>
            </a:extLst>
          </p:cNvPr>
          <p:cNvSpPr>
            <a:spLocks noGrp="1"/>
          </p:cNvSpPr>
          <p:nvPr>
            <p:ph idx="1"/>
          </p:nvPr>
        </p:nvSpPr>
        <p:spPr>
          <a:xfrm>
            <a:off x="233035" y="662137"/>
            <a:ext cx="8712968" cy="2304256"/>
          </a:xfrm>
        </p:spPr>
        <p:txBody>
          <a:bodyPr>
            <a:normAutofit/>
          </a:bodyPr>
          <a:lstStyle/>
          <a:p>
            <a:pPr lvl="0"/>
            <a:endParaRPr lang="en-GB" dirty="0"/>
          </a:p>
        </p:txBody>
      </p:sp>
      <p:graphicFrame>
        <p:nvGraphicFramePr>
          <p:cNvPr id="4" name="Table 3">
            <a:extLst>
              <a:ext uri="{FF2B5EF4-FFF2-40B4-BE49-F238E27FC236}">
                <a16:creationId xmlns:a16="http://schemas.microsoft.com/office/drawing/2014/main" id="{1A21762A-7AD7-4FE9-A89E-45A707F31571}"/>
              </a:ext>
            </a:extLst>
          </p:cNvPr>
          <p:cNvGraphicFramePr>
            <a:graphicFrameLocks noGrp="1"/>
          </p:cNvGraphicFramePr>
          <p:nvPr>
            <p:extLst>
              <p:ext uri="{D42A27DB-BD31-4B8C-83A1-F6EECF244321}">
                <p14:modId xmlns:p14="http://schemas.microsoft.com/office/powerpoint/2010/main" val="2081811152"/>
              </p:ext>
            </p:extLst>
          </p:nvPr>
        </p:nvGraphicFramePr>
        <p:xfrm>
          <a:off x="224275" y="1604"/>
          <a:ext cx="8730487" cy="6659880"/>
        </p:xfrm>
        <a:graphic>
          <a:graphicData uri="http://schemas.openxmlformats.org/drawingml/2006/table">
            <a:tbl>
              <a:tblPr firstRow="1" firstCol="1" bandRow="1">
                <a:tableStyleId>{5C22544A-7EE6-4342-B048-85BDC9FD1C3A}</a:tableStyleId>
              </a:tblPr>
              <a:tblGrid>
                <a:gridCol w="8730487">
                  <a:extLst>
                    <a:ext uri="{9D8B030D-6E8A-4147-A177-3AD203B41FA5}">
                      <a16:colId xmlns:a16="http://schemas.microsoft.com/office/drawing/2014/main" val="2709746809"/>
                    </a:ext>
                  </a:extLst>
                </a:gridCol>
              </a:tblGrid>
              <a:tr h="284965">
                <a:tc>
                  <a:txBody>
                    <a:bodyPr/>
                    <a:lstStyle/>
                    <a:p>
                      <a:pPr algn="ctr">
                        <a:spcAft>
                          <a:spcPts val="0"/>
                        </a:spcAft>
                      </a:pPr>
                      <a:r>
                        <a:rPr lang="en-GB" sz="1900" b="1" dirty="0">
                          <a:solidFill>
                            <a:schemeClr val="bg1"/>
                          </a:solidFill>
                          <a:effectLst/>
                        </a:rPr>
                        <a:t>Paper 1: </a:t>
                      </a:r>
                      <a:r>
                        <a:rPr lang="en-GB" sz="1900" dirty="0"/>
                        <a:t>Education with Theory and Methods </a:t>
                      </a:r>
                      <a:endParaRPr lang="en-GB" sz="19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744043373"/>
                  </a:ext>
                </a:extLst>
              </a:tr>
              <a:tr h="4481369">
                <a:tc>
                  <a:txBody>
                    <a:bodyPr/>
                    <a:lstStyle/>
                    <a:p>
                      <a:pPr marL="0" lvl="0" indent="0" algn="l">
                        <a:spcAft>
                          <a:spcPts val="0"/>
                        </a:spcAft>
                        <a:buFont typeface="Wingdings 2" panose="05020102010507070707" pitchFamily="18" charset="2"/>
                        <a:buNone/>
                        <a:tabLst>
                          <a:tab pos="457200" algn="l"/>
                        </a:tabLst>
                      </a:pPr>
                      <a:r>
                        <a:rPr lang="en-GB" sz="1900" dirty="0"/>
                        <a:t>Theory &amp; Methods- Students must examine the following areas: </a:t>
                      </a:r>
                    </a:p>
                    <a:p>
                      <a:pPr marL="0" lvl="0" indent="0" algn="l">
                        <a:spcAft>
                          <a:spcPts val="0"/>
                        </a:spcAft>
                        <a:buFont typeface="Wingdings 2" panose="05020102010507070707" pitchFamily="18" charset="2"/>
                        <a:buNone/>
                        <a:tabLst>
                          <a:tab pos="457200" algn="l"/>
                        </a:tabLst>
                      </a:pPr>
                      <a:r>
                        <a:rPr lang="en-GB" sz="1900" dirty="0"/>
                        <a:t>• quantitative and qualitative methods of research; research design </a:t>
                      </a:r>
                    </a:p>
                    <a:p>
                      <a:pPr marL="0" lvl="0" indent="0" algn="l">
                        <a:spcAft>
                          <a:spcPts val="0"/>
                        </a:spcAft>
                        <a:buFont typeface="Wingdings 2" panose="05020102010507070707" pitchFamily="18" charset="2"/>
                        <a:buNone/>
                        <a:tabLst>
                          <a:tab pos="457200" algn="l"/>
                        </a:tabLst>
                      </a:pPr>
                      <a:r>
                        <a:rPr lang="en-GB" sz="1900" dirty="0"/>
                        <a:t>• sources of data, including questionnaires, interviews, participant and non-participant observation, experiments, documents and official statistics </a:t>
                      </a:r>
                    </a:p>
                    <a:p>
                      <a:pPr marL="0" lvl="0" indent="0" algn="l">
                        <a:spcAft>
                          <a:spcPts val="0"/>
                        </a:spcAft>
                        <a:buFont typeface="Wingdings 2" panose="05020102010507070707" pitchFamily="18" charset="2"/>
                        <a:buNone/>
                        <a:tabLst>
                          <a:tab pos="457200" algn="l"/>
                        </a:tabLst>
                      </a:pPr>
                      <a:r>
                        <a:rPr lang="en-GB" sz="1900" dirty="0"/>
                        <a:t>• the distinction between primary and secondary data, and between quantitative and qualitative data </a:t>
                      </a:r>
                    </a:p>
                    <a:p>
                      <a:pPr marL="0" lvl="0" indent="0" algn="l">
                        <a:spcAft>
                          <a:spcPts val="0"/>
                        </a:spcAft>
                        <a:buFont typeface="Wingdings 2" panose="05020102010507070707" pitchFamily="18" charset="2"/>
                        <a:buNone/>
                        <a:tabLst>
                          <a:tab pos="457200" algn="l"/>
                        </a:tabLst>
                      </a:pPr>
                      <a:r>
                        <a:rPr lang="en-GB" sz="1900" dirty="0"/>
                        <a:t>• the relationship between positivism, interpretivism and sociological methods; the nature of ‘social facts’</a:t>
                      </a:r>
                    </a:p>
                    <a:p>
                      <a:pPr marL="0" lvl="0" indent="0" algn="l">
                        <a:spcAft>
                          <a:spcPts val="0"/>
                        </a:spcAft>
                        <a:buFont typeface="Wingdings 2" panose="05020102010507070707" pitchFamily="18" charset="2"/>
                        <a:buNone/>
                        <a:tabLst>
                          <a:tab pos="457200" algn="l"/>
                        </a:tabLst>
                      </a:pPr>
                      <a:r>
                        <a:rPr lang="en-GB" sz="1900" dirty="0"/>
                        <a:t> • the theoretical, practical and ethical considerations influencing choice of topic, choice of method(s) and the conduct of research </a:t>
                      </a:r>
                    </a:p>
                    <a:p>
                      <a:pPr marL="0" lvl="0" indent="0" algn="l">
                        <a:spcAft>
                          <a:spcPts val="0"/>
                        </a:spcAft>
                        <a:buFont typeface="Wingdings 2" panose="05020102010507070707" pitchFamily="18" charset="2"/>
                        <a:buNone/>
                        <a:tabLst>
                          <a:tab pos="457200" algn="l"/>
                        </a:tabLst>
                      </a:pPr>
                      <a:r>
                        <a:rPr lang="en-GB" sz="1900" dirty="0"/>
                        <a:t>• consensus, conflict, structural and social action theories </a:t>
                      </a:r>
                    </a:p>
                    <a:p>
                      <a:pPr marL="0" lvl="0" indent="0" algn="l">
                        <a:spcAft>
                          <a:spcPts val="0"/>
                        </a:spcAft>
                        <a:buFont typeface="Wingdings 2" panose="05020102010507070707" pitchFamily="18" charset="2"/>
                        <a:buNone/>
                        <a:tabLst>
                          <a:tab pos="457200" algn="l"/>
                        </a:tabLst>
                      </a:pPr>
                      <a:r>
                        <a:rPr lang="en-GB" sz="1900" dirty="0"/>
                        <a:t>• the concepts of modernity and post-modernity in relation to sociological theory • the nature of science and the extent to which Sociology can be regarded as scientific </a:t>
                      </a:r>
                    </a:p>
                    <a:p>
                      <a:pPr marL="0" lvl="0" indent="0" algn="l">
                        <a:spcAft>
                          <a:spcPts val="0"/>
                        </a:spcAft>
                        <a:buFont typeface="Wingdings 2" panose="05020102010507070707" pitchFamily="18" charset="2"/>
                        <a:buNone/>
                        <a:tabLst>
                          <a:tab pos="457200" algn="l"/>
                        </a:tabLst>
                      </a:pPr>
                      <a:r>
                        <a:rPr lang="en-GB" sz="1900" dirty="0"/>
                        <a:t>• the relationship between theory and methods </a:t>
                      </a:r>
                    </a:p>
                    <a:p>
                      <a:pPr marL="0" lvl="0" indent="0" algn="l">
                        <a:spcAft>
                          <a:spcPts val="0"/>
                        </a:spcAft>
                        <a:buFont typeface="Wingdings 2" panose="05020102010507070707" pitchFamily="18" charset="2"/>
                        <a:buNone/>
                        <a:tabLst>
                          <a:tab pos="457200" algn="l"/>
                        </a:tabLst>
                      </a:pPr>
                      <a:r>
                        <a:rPr lang="en-GB" sz="1900" dirty="0"/>
                        <a:t>• debates about subjectivity, objectivity and value freedom </a:t>
                      </a:r>
                    </a:p>
                    <a:p>
                      <a:pPr marL="0" lvl="0" indent="0" algn="l">
                        <a:spcAft>
                          <a:spcPts val="0"/>
                        </a:spcAft>
                        <a:buFont typeface="Wingdings 2" panose="05020102010507070707" pitchFamily="18" charset="2"/>
                        <a:buNone/>
                        <a:tabLst>
                          <a:tab pos="457200" algn="l"/>
                        </a:tabLst>
                      </a:pPr>
                      <a:r>
                        <a:rPr lang="en-GB" sz="1900" dirty="0"/>
                        <a:t>• the relationship between Sociology and social policy</a:t>
                      </a:r>
                      <a:endParaRPr lang="en-GB" sz="19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1424335160"/>
                  </a:ext>
                </a:extLst>
              </a:tr>
              <a:tr h="569933">
                <a:tc>
                  <a:txBody>
                    <a:bodyPr/>
                    <a:lstStyle/>
                    <a:p>
                      <a:pPr marL="0" lvl="0" indent="0" algn="l">
                        <a:spcAft>
                          <a:spcPts val="0"/>
                        </a:spcAft>
                        <a:buFont typeface="Wingdings 2" panose="05020102010507070707" pitchFamily="18" charset="2"/>
                        <a:buNone/>
                        <a:tabLst>
                          <a:tab pos="457200" algn="l"/>
                        </a:tabLst>
                      </a:pPr>
                      <a:r>
                        <a:rPr lang="en-GB" sz="1900" dirty="0"/>
                        <a:t>Assessed</a:t>
                      </a:r>
                    </a:p>
                    <a:p>
                      <a:pPr marL="0" lvl="0" indent="0" algn="l">
                        <a:spcAft>
                          <a:spcPts val="0"/>
                        </a:spcAft>
                        <a:buFont typeface="Wingdings 2" panose="05020102010507070707" pitchFamily="18" charset="2"/>
                        <a:buNone/>
                        <a:tabLst>
                          <a:tab pos="457200" algn="l"/>
                        </a:tabLst>
                      </a:pPr>
                      <a:r>
                        <a:rPr lang="en-GB" sz="1900" dirty="0"/>
                        <a:t>2 hour written exam • 80 marks • 33.3% of A-level</a:t>
                      </a:r>
                      <a:endParaRPr lang="en-GB" sz="19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921393041"/>
                  </a:ext>
                </a:extLst>
              </a:tr>
              <a:tr h="1022100">
                <a:tc>
                  <a:txBody>
                    <a:bodyPr/>
                    <a:lstStyle/>
                    <a:p>
                      <a:pPr marL="0" lvl="0" indent="0" algn="l">
                        <a:spcAft>
                          <a:spcPts val="0"/>
                        </a:spcAft>
                        <a:buFont typeface="Wingdings 2" panose="05020102010507070707" pitchFamily="18" charset="2"/>
                        <a:buNone/>
                        <a:tabLst>
                          <a:tab pos="457200" algn="l"/>
                        </a:tabLst>
                      </a:pPr>
                      <a:r>
                        <a:rPr lang="en-GB" sz="1900" dirty="0"/>
                        <a:t>Questions </a:t>
                      </a:r>
                    </a:p>
                    <a:p>
                      <a:pPr marL="0" lvl="0" indent="0" algn="l">
                        <a:spcAft>
                          <a:spcPts val="0"/>
                        </a:spcAft>
                        <a:buFont typeface="Wingdings 2" panose="05020102010507070707" pitchFamily="18" charset="2"/>
                        <a:buNone/>
                        <a:tabLst>
                          <a:tab pos="457200" algn="l"/>
                        </a:tabLst>
                      </a:pPr>
                      <a:r>
                        <a:rPr lang="en-GB" sz="1900" dirty="0"/>
                        <a:t>Education: short answer and extended writing, 50 marks </a:t>
                      </a:r>
                    </a:p>
                    <a:p>
                      <a:pPr marL="0" lvl="0" indent="0" algn="l">
                        <a:spcAft>
                          <a:spcPts val="0"/>
                        </a:spcAft>
                        <a:buFont typeface="Wingdings 2" panose="05020102010507070707" pitchFamily="18" charset="2"/>
                        <a:buNone/>
                        <a:tabLst>
                          <a:tab pos="457200" algn="l"/>
                        </a:tabLst>
                      </a:pPr>
                      <a:r>
                        <a:rPr lang="en-GB" sz="1900" dirty="0"/>
                        <a:t>Methods in Context: extended writing, 20 marks </a:t>
                      </a:r>
                    </a:p>
                    <a:p>
                      <a:pPr marL="0" lvl="0" indent="0" algn="l">
                        <a:spcAft>
                          <a:spcPts val="0"/>
                        </a:spcAft>
                        <a:buFont typeface="Wingdings 2" panose="05020102010507070707" pitchFamily="18" charset="2"/>
                        <a:buNone/>
                        <a:tabLst>
                          <a:tab pos="457200" algn="l"/>
                        </a:tabLst>
                      </a:pPr>
                      <a:r>
                        <a:rPr lang="en-GB" sz="1900" dirty="0"/>
                        <a:t>Theory and Methods: extended writing, 10 marks</a:t>
                      </a:r>
                      <a:endParaRPr lang="en-GB" sz="19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3987680745"/>
                  </a:ext>
                </a:extLst>
              </a:tr>
            </a:tbl>
          </a:graphicData>
        </a:graphic>
      </p:graphicFrame>
    </p:spTree>
    <p:extLst>
      <p:ext uri="{BB962C8B-B14F-4D97-AF65-F5344CB8AC3E}">
        <p14:creationId xmlns:p14="http://schemas.microsoft.com/office/powerpoint/2010/main" val="3955824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E63096-E073-4D89-9532-DE07E9038D53}"/>
              </a:ext>
            </a:extLst>
          </p:cNvPr>
          <p:cNvSpPr>
            <a:spLocks noGrp="1"/>
          </p:cNvSpPr>
          <p:nvPr>
            <p:ph idx="1"/>
          </p:nvPr>
        </p:nvSpPr>
        <p:spPr>
          <a:xfrm>
            <a:off x="233035" y="662137"/>
            <a:ext cx="8712968" cy="2304256"/>
          </a:xfrm>
        </p:spPr>
        <p:txBody>
          <a:bodyPr>
            <a:normAutofit/>
          </a:bodyPr>
          <a:lstStyle/>
          <a:p>
            <a:pPr lvl="0"/>
            <a:endParaRPr lang="en-GB" dirty="0"/>
          </a:p>
        </p:txBody>
      </p:sp>
      <p:graphicFrame>
        <p:nvGraphicFramePr>
          <p:cNvPr id="4" name="Table 3">
            <a:extLst>
              <a:ext uri="{FF2B5EF4-FFF2-40B4-BE49-F238E27FC236}">
                <a16:creationId xmlns:a16="http://schemas.microsoft.com/office/drawing/2014/main" id="{1A21762A-7AD7-4FE9-A89E-45A707F31571}"/>
              </a:ext>
            </a:extLst>
          </p:cNvPr>
          <p:cNvGraphicFramePr>
            <a:graphicFrameLocks noGrp="1"/>
          </p:cNvGraphicFramePr>
          <p:nvPr>
            <p:extLst>
              <p:ext uri="{D42A27DB-BD31-4B8C-83A1-F6EECF244321}">
                <p14:modId xmlns:p14="http://schemas.microsoft.com/office/powerpoint/2010/main" val="3042027543"/>
              </p:ext>
            </p:extLst>
          </p:nvPr>
        </p:nvGraphicFramePr>
        <p:xfrm>
          <a:off x="233035" y="66821"/>
          <a:ext cx="8730487" cy="6473348"/>
        </p:xfrm>
        <a:graphic>
          <a:graphicData uri="http://schemas.openxmlformats.org/drawingml/2006/table">
            <a:tbl>
              <a:tblPr firstRow="1" firstCol="1" bandRow="1">
                <a:tableStyleId>{5C22544A-7EE6-4342-B048-85BDC9FD1C3A}</a:tableStyleId>
              </a:tblPr>
              <a:tblGrid>
                <a:gridCol w="8730487">
                  <a:extLst>
                    <a:ext uri="{9D8B030D-6E8A-4147-A177-3AD203B41FA5}">
                      <a16:colId xmlns:a16="http://schemas.microsoft.com/office/drawing/2014/main" val="2709746809"/>
                    </a:ext>
                  </a:extLst>
                </a:gridCol>
              </a:tblGrid>
              <a:tr h="344223">
                <a:tc>
                  <a:txBody>
                    <a:bodyPr/>
                    <a:lstStyle/>
                    <a:p>
                      <a:pPr algn="ctr">
                        <a:spcAft>
                          <a:spcPts val="0"/>
                        </a:spcAft>
                      </a:pPr>
                      <a:r>
                        <a:rPr lang="en-GB" sz="2100" dirty="0"/>
                        <a:t>Paper 2: Topics in Sociology</a:t>
                      </a:r>
                      <a:endParaRPr lang="en-GB" sz="21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744043373"/>
                  </a:ext>
                </a:extLst>
              </a:tr>
              <a:tr h="4458116">
                <a:tc>
                  <a:txBody>
                    <a:bodyPr/>
                    <a:lstStyle/>
                    <a:p>
                      <a:pPr marL="0" lvl="0" indent="0" algn="l">
                        <a:spcAft>
                          <a:spcPts val="0"/>
                        </a:spcAft>
                        <a:buFont typeface="Wingdings 2" panose="05020102010507070707" pitchFamily="18" charset="2"/>
                        <a:buNone/>
                        <a:tabLst>
                          <a:tab pos="457200" algn="l"/>
                        </a:tabLst>
                      </a:pPr>
                      <a:r>
                        <a:rPr lang="en-GB" sz="2100" dirty="0"/>
                        <a:t>Families and Households-  Students are expected to be familiar with sociological explanations of the following content: </a:t>
                      </a:r>
                    </a:p>
                    <a:p>
                      <a:pPr marL="0" lvl="0" indent="0" algn="l">
                        <a:spcAft>
                          <a:spcPts val="0"/>
                        </a:spcAft>
                        <a:buFont typeface="Wingdings 2" panose="05020102010507070707" pitchFamily="18" charset="2"/>
                        <a:buNone/>
                        <a:tabLst>
                          <a:tab pos="457200" algn="l"/>
                        </a:tabLst>
                      </a:pPr>
                      <a:r>
                        <a:rPr lang="en-GB" sz="2100" dirty="0"/>
                        <a:t>• the relationship of the family to the social structure and social change, with particular reference to the economy and to state policies </a:t>
                      </a:r>
                    </a:p>
                    <a:p>
                      <a:pPr marL="0" lvl="0" indent="0" algn="l">
                        <a:spcAft>
                          <a:spcPts val="0"/>
                        </a:spcAft>
                        <a:buFont typeface="Wingdings 2" panose="05020102010507070707" pitchFamily="18" charset="2"/>
                        <a:buNone/>
                        <a:tabLst>
                          <a:tab pos="457200" algn="l"/>
                        </a:tabLst>
                      </a:pPr>
                      <a:r>
                        <a:rPr lang="en-GB" sz="2100" dirty="0"/>
                        <a:t>• changing patterns of marriage, cohabitation, separation, divorce, childbearing and the life course, including the sociology of personal life, and the diversity of contemporary family and household structures </a:t>
                      </a:r>
                    </a:p>
                    <a:p>
                      <a:pPr marL="0" lvl="0" indent="0" algn="l">
                        <a:spcAft>
                          <a:spcPts val="0"/>
                        </a:spcAft>
                        <a:buFont typeface="Wingdings 2" panose="05020102010507070707" pitchFamily="18" charset="2"/>
                        <a:buNone/>
                        <a:tabLst>
                          <a:tab pos="457200" algn="l"/>
                        </a:tabLst>
                      </a:pPr>
                      <a:r>
                        <a:rPr lang="en-GB" sz="2100" dirty="0"/>
                        <a:t>• gender roles, domestic labour and power relationships within the family in contemporary society </a:t>
                      </a:r>
                    </a:p>
                    <a:p>
                      <a:pPr marL="0" lvl="0" indent="0" algn="l">
                        <a:spcAft>
                          <a:spcPts val="0"/>
                        </a:spcAft>
                        <a:buFont typeface="Wingdings 2" panose="05020102010507070707" pitchFamily="18" charset="2"/>
                        <a:buNone/>
                        <a:tabLst>
                          <a:tab pos="457200" algn="l"/>
                        </a:tabLst>
                      </a:pPr>
                      <a:r>
                        <a:rPr lang="en-GB" sz="2100" dirty="0"/>
                        <a:t>• the nature of childhood, and changes in the status of children in the family and society </a:t>
                      </a:r>
                    </a:p>
                    <a:p>
                      <a:pPr marL="0" lvl="0" indent="0" algn="l">
                        <a:spcAft>
                          <a:spcPts val="0"/>
                        </a:spcAft>
                        <a:buFont typeface="Wingdings 2" panose="05020102010507070707" pitchFamily="18" charset="2"/>
                        <a:buNone/>
                        <a:tabLst>
                          <a:tab pos="457200" algn="l"/>
                        </a:tabLst>
                      </a:pPr>
                      <a:r>
                        <a:rPr lang="en-GB" sz="2100" dirty="0"/>
                        <a:t>• demographic trends in the United Kingdom since 1900: birth rates, death rates, family size, life expectancy, ageing population, and migration and globalisation.</a:t>
                      </a:r>
                      <a:endParaRPr lang="en-GB" sz="21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1424335160"/>
                  </a:ext>
                </a:extLst>
              </a:tr>
              <a:tr h="688445">
                <a:tc>
                  <a:txBody>
                    <a:bodyPr/>
                    <a:lstStyle/>
                    <a:p>
                      <a:pPr marL="0" lvl="0" indent="0" algn="l">
                        <a:spcAft>
                          <a:spcPts val="0"/>
                        </a:spcAft>
                        <a:buFont typeface="Wingdings 2" panose="05020102010507070707" pitchFamily="18" charset="2"/>
                        <a:buNone/>
                        <a:tabLst>
                          <a:tab pos="457200" algn="l"/>
                        </a:tabLst>
                      </a:pPr>
                      <a:r>
                        <a:rPr lang="en-GB" sz="2100" dirty="0"/>
                        <a:t>Assessed</a:t>
                      </a:r>
                    </a:p>
                    <a:p>
                      <a:pPr marL="0" lvl="0" indent="0" algn="l">
                        <a:spcAft>
                          <a:spcPts val="0"/>
                        </a:spcAft>
                        <a:buFont typeface="Wingdings 2" panose="05020102010507070707" pitchFamily="18" charset="2"/>
                        <a:buNone/>
                        <a:tabLst>
                          <a:tab pos="457200" algn="l"/>
                        </a:tabLst>
                      </a:pPr>
                      <a:r>
                        <a:rPr lang="en-GB" sz="2100" dirty="0"/>
                        <a:t>2 hour written exam • 80 marks • 33.3% of A-level</a:t>
                      </a:r>
                      <a:endParaRPr lang="en-GB" sz="21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921393041"/>
                  </a:ext>
                </a:extLst>
              </a:tr>
              <a:tr h="945295">
                <a:tc>
                  <a:txBody>
                    <a:bodyPr/>
                    <a:lstStyle/>
                    <a:p>
                      <a:pPr marL="0" lvl="0" indent="0" algn="l">
                        <a:spcAft>
                          <a:spcPts val="0"/>
                        </a:spcAft>
                        <a:buFont typeface="Wingdings 2" panose="05020102010507070707" pitchFamily="18" charset="2"/>
                        <a:buNone/>
                        <a:tabLst>
                          <a:tab pos="457200" algn="l"/>
                        </a:tabLst>
                      </a:pPr>
                      <a:r>
                        <a:rPr lang="en-GB" sz="2100" dirty="0"/>
                        <a:t>Questions </a:t>
                      </a:r>
                    </a:p>
                    <a:p>
                      <a:pPr marL="0" lvl="0" indent="0" algn="l">
                        <a:spcAft>
                          <a:spcPts val="0"/>
                        </a:spcAft>
                        <a:buFont typeface="Wingdings 2" panose="05020102010507070707" pitchFamily="18" charset="2"/>
                        <a:buNone/>
                        <a:tabLst>
                          <a:tab pos="457200" algn="l"/>
                        </a:tabLst>
                      </a:pPr>
                      <a:r>
                        <a:rPr lang="en-GB" sz="2100" dirty="0"/>
                        <a:t>Section A: extended writing, 40 marks </a:t>
                      </a:r>
                    </a:p>
                    <a:p>
                      <a:pPr marL="0" lvl="0" indent="0" algn="l">
                        <a:spcAft>
                          <a:spcPts val="0"/>
                        </a:spcAft>
                        <a:buFont typeface="Wingdings 2" panose="05020102010507070707" pitchFamily="18" charset="2"/>
                        <a:buNone/>
                        <a:tabLst>
                          <a:tab pos="457200" algn="l"/>
                        </a:tabLst>
                      </a:pPr>
                      <a:r>
                        <a:rPr lang="en-GB" sz="2100" dirty="0"/>
                        <a:t>Section B: extended writing, 40 marks</a:t>
                      </a:r>
                      <a:endParaRPr lang="en-GB" sz="21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3987680745"/>
                  </a:ext>
                </a:extLst>
              </a:tr>
            </a:tbl>
          </a:graphicData>
        </a:graphic>
      </p:graphicFrame>
      <p:sp>
        <p:nvSpPr>
          <p:cNvPr id="6" name="Title 5">
            <a:extLst>
              <a:ext uri="{FF2B5EF4-FFF2-40B4-BE49-F238E27FC236}">
                <a16:creationId xmlns:a16="http://schemas.microsoft.com/office/drawing/2014/main" id="{725D295F-DEC0-774C-B4C5-E7E8B7916B93}"/>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487229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E63096-E073-4D89-9532-DE07E9038D53}"/>
              </a:ext>
            </a:extLst>
          </p:cNvPr>
          <p:cNvSpPr>
            <a:spLocks noGrp="1"/>
          </p:cNvSpPr>
          <p:nvPr>
            <p:ph idx="1"/>
          </p:nvPr>
        </p:nvSpPr>
        <p:spPr>
          <a:xfrm>
            <a:off x="233035" y="662137"/>
            <a:ext cx="8712968" cy="2304256"/>
          </a:xfrm>
        </p:spPr>
        <p:txBody>
          <a:bodyPr>
            <a:normAutofit/>
          </a:bodyPr>
          <a:lstStyle/>
          <a:p>
            <a:pPr lvl="0"/>
            <a:endParaRPr lang="en-GB" dirty="0"/>
          </a:p>
        </p:txBody>
      </p:sp>
      <p:graphicFrame>
        <p:nvGraphicFramePr>
          <p:cNvPr id="4" name="Table 3">
            <a:extLst>
              <a:ext uri="{FF2B5EF4-FFF2-40B4-BE49-F238E27FC236}">
                <a16:creationId xmlns:a16="http://schemas.microsoft.com/office/drawing/2014/main" id="{1A21762A-7AD7-4FE9-A89E-45A707F31571}"/>
              </a:ext>
            </a:extLst>
          </p:cNvPr>
          <p:cNvGraphicFramePr>
            <a:graphicFrameLocks noGrp="1"/>
          </p:cNvGraphicFramePr>
          <p:nvPr>
            <p:extLst>
              <p:ext uri="{D42A27DB-BD31-4B8C-83A1-F6EECF244321}">
                <p14:modId xmlns:p14="http://schemas.microsoft.com/office/powerpoint/2010/main" val="2042950605"/>
              </p:ext>
            </p:extLst>
          </p:nvPr>
        </p:nvGraphicFramePr>
        <p:xfrm>
          <a:off x="233035" y="66821"/>
          <a:ext cx="8730487" cy="6473348"/>
        </p:xfrm>
        <a:graphic>
          <a:graphicData uri="http://schemas.openxmlformats.org/drawingml/2006/table">
            <a:tbl>
              <a:tblPr firstRow="1" firstCol="1" bandRow="1">
                <a:tableStyleId>{5C22544A-7EE6-4342-B048-85BDC9FD1C3A}</a:tableStyleId>
              </a:tblPr>
              <a:tblGrid>
                <a:gridCol w="8730487">
                  <a:extLst>
                    <a:ext uri="{9D8B030D-6E8A-4147-A177-3AD203B41FA5}">
                      <a16:colId xmlns:a16="http://schemas.microsoft.com/office/drawing/2014/main" val="2709746809"/>
                    </a:ext>
                  </a:extLst>
                </a:gridCol>
              </a:tblGrid>
              <a:tr h="344223">
                <a:tc>
                  <a:txBody>
                    <a:bodyPr/>
                    <a:lstStyle/>
                    <a:p>
                      <a:pPr algn="ctr">
                        <a:spcAft>
                          <a:spcPts val="0"/>
                        </a:spcAft>
                      </a:pPr>
                      <a:r>
                        <a:rPr lang="en-GB" sz="2100" dirty="0"/>
                        <a:t>Paper 2: Topics in Sociology</a:t>
                      </a:r>
                      <a:endParaRPr lang="en-GB" sz="21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744043373"/>
                  </a:ext>
                </a:extLst>
              </a:tr>
              <a:tr h="4458116">
                <a:tc>
                  <a:txBody>
                    <a:bodyPr/>
                    <a:lstStyle/>
                    <a:p>
                      <a:pPr marL="0" lvl="0" indent="0" algn="l">
                        <a:spcAft>
                          <a:spcPts val="0"/>
                        </a:spcAft>
                        <a:buFont typeface="Wingdings 2" panose="05020102010507070707" pitchFamily="18" charset="2"/>
                        <a:buNone/>
                        <a:tabLst>
                          <a:tab pos="457200" algn="l"/>
                        </a:tabLst>
                      </a:pPr>
                      <a:r>
                        <a:rPr lang="en-GB" sz="2100" dirty="0"/>
                        <a:t>Beliefs in Society Students are expected to be familiar with sociological explanations of the following content: </a:t>
                      </a:r>
                    </a:p>
                    <a:p>
                      <a:pPr marL="0" lvl="0" indent="0" algn="l">
                        <a:spcAft>
                          <a:spcPts val="0"/>
                        </a:spcAft>
                        <a:buFont typeface="Wingdings 2" panose="05020102010507070707" pitchFamily="18" charset="2"/>
                        <a:buNone/>
                        <a:tabLst>
                          <a:tab pos="457200" algn="l"/>
                        </a:tabLst>
                      </a:pPr>
                      <a:r>
                        <a:rPr lang="en-GB" sz="2100" dirty="0"/>
                        <a:t>• ideology, science and religion, including both Christian and non-Christian religious traditions </a:t>
                      </a:r>
                    </a:p>
                    <a:p>
                      <a:pPr marL="0" lvl="0" indent="0" algn="l">
                        <a:spcAft>
                          <a:spcPts val="0"/>
                        </a:spcAft>
                        <a:buFont typeface="Wingdings 2" panose="05020102010507070707" pitchFamily="18" charset="2"/>
                        <a:buNone/>
                        <a:tabLst>
                          <a:tab pos="457200" algn="l"/>
                        </a:tabLst>
                      </a:pPr>
                      <a:r>
                        <a:rPr lang="en-GB" sz="2100" dirty="0"/>
                        <a:t>• the relationship between social change and social stability, and religious beliefs, practices and organisations </a:t>
                      </a:r>
                    </a:p>
                    <a:p>
                      <a:pPr marL="0" lvl="0" indent="0" algn="l">
                        <a:spcAft>
                          <a:spcPts val="0"/>
                        </a:spcAft>
                        <a:buFont typeface="Wingdings 2" panose="05020102010507070707" pitchFamily="18" charset="2"/>
                        <a:buNone/>
                        <a:tabLst>
                          <a:tab pos="457200" algn="l"/>
                        </a:tabLst>
                      </a:pPr>
                      <a:r>
                        <a:rPr lang="en-GB" sz="2100" dirty="0"/>
                        <a:t>• religious organisations, including cults, sects, denominations, churches and New Age movements, and their relationship to religious and spiritual belief and practice</a:t>
                      </a:r>
                    </a:p>
                    <a:p>
                      <a:pPr marL="0" lvl="0" indent="0" algn="l">
                        <a:spcAft>
                          <a:spcPts val="0"/>
                        </a:spcAft>
                        <a:buFont typeface="Wingdings 2" panose="05020102010507070707" pitchFamily="18" charset="2"/>
                        <a:buNone/>
                        <a:tabLst>
                          <a:tab pos="457200" algn="l"/>
                        </a:tabLst>
                      </a:pPr>
                      <a:r>
                        <a:rPr lang="en-GB" sz="2100" dirty="0"/>
                        <a:t> • the relationship between different social groups and religious/spiritual organisations and movements, beliefs and practices </a:t>
                      </a:r>
                    </a:p>
                    <a:p>
                      <a:pPr marL="0" lvl="0" indent="0" algn="l">
                        <a:spcAft>
                          <a:spcPts val="0"/>
                        </a:spcAft>
                        <a:buFont typeface="Wingdings 2" panose="05020102010507070707" pitchFamily="18" charset="2"/>
                        <a:buNone/>
                        <a:tabLst>
                          <a:tab pos="457200" algn="l"/>
                        </a:tabLst>
                      </a:pPr>
                      <a:r>
                        <a:rPr lang="en-GB" sz="2100" dirty="0"/>
                        <a:t>• the significance of religion and religiosity in the contemporary world, including the nature and extent of secularisation in a global context, and globalisation and the spread of religions.</a:t>
                      </a:r>
                      <a:endParaRPr lang="en-GB" sz="21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1424335160"/>
                  </a:ext>
                </a:extLst>
              </a:tr>
              <a:tr h="688445">
                <a:tc>
                  <a:txBody>
                    <a:bodyPr/>
                    <a:lstStyle/>
                    <a:p>
                      <a:pPr marL="0" lvl="0" indent="0" algn="l">
                        <a:spcAft>
                          <a:spcPts val="0"/>
                        </a:spcAft>
                        <a:buFont typeface="Wingdings 2" panose="05020102010507070707" pitchFamily="18" charset="2"/>
                        <a:buNone/>
                        <a:tabLst>
                          <a:tab pos="457200" algn="l"/>
                        </a:tabLst>
                      </a:pPr>
                      <a:r>
                        <a:rPr lang="en-GB" sz="2100" dirty="0"/>
                        <a:t>Assessed</a:t>
                      </a:r>
                    </a:p>
                    <a:p>
                      <a:pPr marL="0" lvl="0" indent="0" algn="l">
                        <a:spcAft>
                          <a:spcPts val="0"/>
                        </a:spcAft>
                        <a:buFont typeface="Wingdings 2" panose="05020102010507070707" pitchFamily="18" charset="2"/>
                        <a:buNone/>
                        <a:tabLst>
                          <a:tab pos="457200" algn="l"/>
                        </a:tabLst>
                      </a:pPr>
                      <a:r>
                        <a:rPr lang="en-GB" sz="2100" dirty="0"/>
                        <a:t>2 hour written exam • 80 marks • 33.3% of A-level</a:t>
                      </a:r>
                      <a:endParaRPr lang="en-GB" sz="21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921393041"/>
                  </a:ext>
                </a:extLst>
              </a:tr>
              <a:tr h="945295">
                <a:tc>
                  <a:txBody>
                    <a:bodyPr/>
                    <a:lstStyle/>
                    <a:p>
                      <a:pPr marL="0" lvl="0" indent="0" algn="l">
                        <a:spcAft>
                          <a:spcPts val="0"/>
                        </a:spcAft>
                        <a:buFont typeface="Wingdings 2" panose="05020102010507070707" pitchFamily="18" charset="2"/>
                        <a:buNone/>
                        <a:tabLst>
                          <a:tab pos="457200" algn="l"/>
                        </a:tabLst>
                      </a:pPr>
                      <a:r>
                        <a:rPr lang="en-GB" sz="2100" dirty="0"/>
                        <a:t>Questions </a:t>
                      </a:r>
                    </a:p>
                    <a:p>
                      <a:pPr marL="0" lvl="0" indent="0" algn="l">
                        <a:spcAft>
                          <a:spcPts val="0"/>
                        </a:spcAft>
                        <a:buFont typeface="Wingdings 2" panose="05020102010507070707" pitchFamily="18" charset="2"/>
                        <a:buNone/>
                        <a:tabLst>
                          <a:tab pos="457200" algn="l"/>
                        </a:tabLst>
                      </a:pPr>
                      <a:r>
                        <a:rPr lang="en-GB" sz="2100" dirty="0"/>
                        <a:t>Section A: extended writing, 40 marks </a:t>
                      </a:r>
                    </a:p>
                    <a:p>
                      <a:pPr marL="0" lvl="0" indent="0" algn="l">
                        <a:spcAft>
                          <a:spcPts val="0"/>
                        </a:spcAft>
                        <a:buFont typeface="Wingdings 2" panose="05020102010507070707" pitchFamily="18" charset="2"/>
                        <a:buNone/>
                        <a:tabLst>
                          <a:tab pos="457200" algn="l"/>
                        </a:tabLst>
                      </a:pPr>
                      <a:r>
                        <a:rPr lang="en-GB" sz="2100" dirty="0"/>
                        <a:t>Section B: extended writing, 40 marks</a:t>
                      </a:r>
                      <a:endParaRPr lang="en-GB" sz="21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3987680745"/>
                  </a:ext>
                </a:extLst>
              </a:tr>
            </a:tbl>
          </a:graphicData>
        </a:graphic>
      </p:graphicFrame>
    </p:spTree>
    <p:extLst>
      <p:ext uri="{BB962C8B-B14F-4D97-AF65-F5344CB8AC3E}">
        <p14:creationId xmlns:p14="http://schemas.microsoft.com/office/powerpoint/2010/main" val="84837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E63096-E073-4D89-9532-DE07E9038D53}"/>
              </a:ext>
            </a:extLst>
          </p:cNvPr>
          <p:cNvSpPr>
            <a:spLocks noGrp="1"/>
          </p:cNvSpPr>
          <p:nvPr>
            <p:ph idx="1"/>
          </p:nvPr>
        </p:nvSpPr>
        <p:spPr>
          <a:xfrm>
            <a:off x="233035" y="662137"/>
            <a:ext cx="8712968" cy="2304256"/>
          </a:xfrm>
        </p:spPr>
        <p:txBody>
          <a:bodyPr>
            <a:normAutofit/>
          </a:bodyPr>
          <a:lstStyle/>
          <a:p>
            <a:pPr lvl="0"/>
            <a:endParaRPr lang="en-GB" dirty="0"/>
          </a:p>
        </p:txBody>
      </p:sp>
      <p:graphicFrame>
        <p:nvGraphicFramePr>
          <p:cNvPr id="4" name="Table 3">
            <a:extLst>
              <a:ext uri="{FF2B5EF4-FFF2-40B4-BE49-F238E27FC236}">
                <a16:creationId xmlns:a16="http://schemas.microsoft.com/office/drawing/2014/main" id="{1A21762A-7AD7-4FE9-A89E-45A707F31571}"/>
              </a:ext>
            </a:extLst>
          </p:cNvPr>
          <p:cNvGraphicFramePr>
            <a:graphicFrameLocks noGrp="1"/>
          </p:cNvGraphicFramePr>
          <p:nvPr>
            <p:extLst>
              <p:ext uri="{D42A27DB-BD31-4B8C-83A1-F6EECF244321}">
                <p14:modId xmlns:p14="http://schemas.microsoft.com/office/powerpoint/2010/main" val="1940208671"/>
              </p:ext>
            </p:extLst>
          </p:nvPr>
        </p:nvGraphicFramePr>
        <p:xfrm>
          <a:off x="233035" y="207814"/>
          <a:ext cx="8730487" cy="6477000"/>
        </p:xfrm>
        <a:graphic>
          <a:graphicData uri="http://schemas.openxmlformats.org/drawingml/2006/table">
            <a:tbl>
              <a:tblPr firstRow="1" firstCol="1" bandRow="1">
                <a:tableStyleId>{5C22544A-7EE6-4342-B048-85BDC9FD1C3A}</a:tableStyleId>
              </a:tblPr>
              <a:tblGrid>
                <a:gridCol w="8730487">
                  <a:extLst>
                    <a:ext uri="{9D8B030D-6E8A-4147-A177-3AD203B41FA5}">
                      <a16:colId xmlns:a16="http://schemas.microsoft.com/office/drawing/2014/main" val="2709746809"/>
                    </a:ext>
                  </a:extLst>
                </a:gridCol>
              </a:tblGrid>
              <a:tr h="331228">
                <a:tc>
                  <a:txBody>
                    <a:bodyPr/>
                    <a:lstStyle/>
                    <a:p>
                      <a:pPr algn="ctr">
                        <a:spcAft>
                          <a:spcPts val="0"/>
                        </a:spcAft>
                      </a:pPr>
                      <a:r>
                        <a:rPr lang="en-GB" sz="2500" b="1" dirty="0">
                          <a:solidFill>
                            <a:schemeClr val="bg1"/>
                          </a:solidFill>
                          <a:effectLst/>
                        </a:rPr>
                        <a:t>Paper</a:t>
                      </a:r>
                      <a:r>
                        <a:rPr lang="en-GB" sz="2500" dirty="0"/>
                        <a:t> 3: Crime and Deviance with Theory and Methods</a:t>
                      </a:r>
                      <a:endParaRPr lang="en-GB" sz="25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744043373"/>
                  </a:ext>
                </a:extLst>
              </a:tr>
              <a:tr h="2981051">
                <a:tc>
                  <a:txBody>
                    <a:bodyPr/>
                    <a:lstStyle/>
                    <a:p>
                      <a:pPr marL="0" lvl="0" indent="0" algn="l">
                        <a:spcAft>
                          <a:spcPts val="0"/>
                        </a:spcAft>
                        <a:buFont typeface="Wingdings 2" panose="05020102010507070707" pitchFamily="18" charset="2"/>
                        <a:buNone/>
                        <a:tabLst>
                          <a:tab pos="457200" algn="l"/>
                        </a:tabLst>
                      </a:pPr>
                      <a:r>
                        <a:rPr lang="en-GB" sz="2500" dirty="0"/>
                        <a:t>Crime and Deviance Students are expected to be familiar with sociological explanations of the following content: </a:t>
                      </a:r>
                    </a:p>
                    <a:p>
                      <a:pPr marL="0" lvl="0" indent="0" algn="l">
                        <a:spcAft>
                          <a:spcPts val="0"/>
                        </a:spcAft>
                        <a:buFont typeface="Wingdings 2" panose="05020102010507070707" pitchFamily="18" charset="2"/>
                        <a:buNone/>
                        <a:tabLst>
                          <a:tab pos="457200" algn="l"/>
                        </a:tabLst>
                      </a:pPr>
                      <a:r>
                        <a:rPr lang="en-GB" sz="2500" dirty="0"/>
                        <a:t>• crime, deviance, social order and social control </a:t>
                      </a:r>
                    </a:p>
                    <a:p>
                      <a:pPr marL="0" lvl="0" indent="0" algn="l">
                        <a:spcAft>
                          <a:spcPts val="0"/>
                        </a:spcAft>
                        <a:buFont typeface="Wingdings 2" panose="05020102010507070707" pitchFamily="18" charset="2"/>
                        <a:buNone/>
                        <a:tabLst>
                          <a:tab pos="457200" algn="l"/>
                        </a:tabLst>
                      </a:pPr>
                      <a:r>
                        <a:rPr lang="en-GB" sz="2500" dirty="0"/>
                        <a:t>• the social distribution of crime and deviance by ethnicity, gender and social class, including recent patterns and trends in crime </a:t>
                      </a:r>
                    </a:p>
                    <a:p>
                      <a:pPr marL="0" lvl="0" indent="0" algn="l">
                        <a:spcAft>
                          <a:spcPts val="0"/>
                        </a:spcAft>
                        <a:buFont typeface="Wingdings 2" panose="05020102010507070707" pitchFamily="18" charset="2"/>
                        <a:buNone/>
                        <a:tabLst>
                          <a:tab pos="457200" algn="l"/>
                        </a:tabLst>
                      </a:pPr>
                      <a:r>
                        <a:rPr lang="en-GB" sz="2500" dirty="0"/>
                        <a:t>• globalisation and crime in contemporary society; the media and crime; green crime; human rights and state crimes </a:t>
                      </a:r>
                    </a:p>
                    <a:p>
                      <a:pPr marL="0" lvl="0" indent="0" algn="l">
                        <a:spcAft>
                          <a:spcPts val="0"/>
                        </a:spcAft>
                        <a:buFont typeface="Wingdings 2" panose="05020102010507070707" pitchFamily="18" charset="2"/>
                        <a:buNone/>
                        <a:tabLst>
                          <a:tab pos="457200" algn="l"/>
                        </a:tabLst>
                      </a:pPr>
                      <a:r>
                        <a:rPr lang="en-GB" sz="2500" dirty="0"/>
                        <a:t>• crime control, surveillance, prevention and punishment, victims, and the role of the criminal justice system and other agencies.</a:t>
                      </a:r>
                      <a:endParaRPr lang="en-GB" sz="25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1424335160"/>
                  </a:ext>
                </a:extLst>
              </a:tr>
              <a:tr h="662456">
                <a:tc>
                  <a:txBody>
                    <a:bodyPr/>
                    <a:lstStyle/>
                    <a:p>
                      <a:pPr marL="0" lvl="0" indent="0" algn="l">
                        <a:spcAft>
                          <a:spcPts val="0"/>
                        </a:spcAft>
                        <a:buFont typeface="Wingdings 2" panose="05020102010507070707" pitchFamily="18" charset="2"/>
                        <a:buNone/>
                        <a:tabLst>
                          <a:tab pos="457200" algn="l"/>
                        </a:tabLst>
                      </a:pPr>
                      <a:r>
                        <a:rPr lang="en-GB" sz="2500" dirty="0"/>
                        <a:t>Assessed</a:t>
                      </a:r>
                    </a:p>
                    <a:p>
                      <a:pPr marL="0" lvl="0" indent="0" algn="l">
                        <a:spcAft>
                          <a:spcPts val="0"/>
                        </a:spcAft>
                        <a:buFont typeface="Wingdings 2" panose="05020102010507070707" pitchFamily="18" charset="2"/>
                        <a:buNone/>
                        <a:tabLst>
                          <a:tab pos="457200" algn="l"/>
                        </a:tabLst>
                      </a:pPr>
                      <a:r>
                        <a:rPr lang="en-GB" sz="2500" dirty="0"/>
                        <a:t>2 hour written exam • 80 marks • 33.3% of A-level</a:t>
                      </a:r>
                      <a:endParaRPr lang="en-GB" sz="25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921393041"/>
                  </a:ext>
                </a:extLst>
              </a:tr>
              <a:tr h="920298">
                <a:tc>
                  <a:txBody>
                    <a:bodyPr/>
                    <a:lstStyle/>
                    <a:p>
                      <a:pPr marL="0" lvl="0" indent="0" algn="l">
                        <a:spcAft>
                          <a:spcPts val="0"/>
                        </a:spcAft>
                        <a:buFont typeface="Wingdings 2" panose="05020102010507070707" pitchFamily="18" charset="2"/>
                        <a:buNone/>
                        <a:tabLst>
                          <a:tab pos="457200" algn="l"/>
                        </a:tabLst>
                      </a:pPr>
                      <a:r>
                        <a:rPr lang="en-GB" sz="2500" dirty="0"/>
                        <a:t>Questions </a:t>
                      </a:r>
                    </a:p>
                    <a:p>
                      <a:pPr marL="0" lvl="0" indent="0" algn="l">
                        <a:spcAft>
                          <a:spcPts val="0"/>
                        </a:spcAft>
                        <a:buFont typeface="Wingdings 2" panose="05020102010507070707" pitchFamily="18" charset="2"/>
                        <a:buNone/>
                        <a:tabLst>
                          <a:tab pos="457200" algn="l"/>
                        </a:tabLst>
                      </a:pPr>
                      <a:r>
                        <a:rPr lang="en-GB" sz="2500" dirty="0"/>
                        <a:t>Crime and Deviance: short answer and extended writing, 50 marks Theory and Methods: extended writing, 30 marks</a:t>
                      </a:r>
                      <a:endParaRPr lang="en-GB" sz="25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3987680745"/>
                  </a:ext>
                </a:extLst>
              </a:tr>
            </a:tbl>
          </a:graphicData>
        </a:graphic>
      </p:graphicFrame>
      <p:sp>
        <p:nvSpPr>
          <p:cNvPr id="6" name="Title 5">
            <a:extLst>
              <a:ext uri="{FF2B5EF4-FFF2-40B4-BE49-F238E27FC236}">
                <a16:creationId xmlns:a16="http://schemas.microsoft.com/office/drawing/2014/main" id="{2C175B81-A385-DA47-9C4F-7933740C52F8}"/>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4128434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E63096-E073-4D89-9532-DE07E9038D53}"/>
              </a:ext>
            </a:extLst>
          </p:cNvPr>
          <p:cNvSpPr>
            <a:spLocks noGrp="1"/>
          </p:cNvSpPr>
          <p:nvPr>
            <p:ph idx="1"/>
          </p:nvPr>
        </p:nvSpPr>
        <p:spPr>
          <a:xfrm>
            <a:off x="233035" y="662137"/>
            <a:ext cx="8712968" cy="2304256"/>
          </a:xfrm>
        </p:spPr>
        <p:txBody>
          <a:bodyPr>
            <a:normAutofit/>
          </a:bodyPr>
          <a:lstStyle/>
          <a:p>
            <a:pPr lvl="0"/>
            <a:endParaRPr lang="en-GB" dirty="0"/>
          </a:p>
        </p:txBody>
      </p:sp>
      <p:graphicFrame>
        <p:nvGraphicFramePr>
          <p:cNvPr id="4" name="Table 3">
            <a:extLst>
              <a:ext uri="{FF2B5EF4-FFF2-40B4-BE49-F238E27FC236}">
                <a16:creationId xmlns:a16="http://schemas.microsoft.com/office/drawing/2014/main" id="{1A21762A-7AD7-4FE9-A89E-45A707F31571}"/>
              </a:ext>
            </a:extLst>
          </p:cNvPr>
          <p:cNvGraphicFramePr>
            <a:graphicFrameLocks noGrp="1"/>
          </p:cNvGraphicFramePr>
          <p:nvPr>
            <p:extLst>
              <p:ext uri="{D42A27DB-BD31-4B8C-83A1-F6EECF244321}">
                <p14:modId xmlns:p14="http://schemas.microsoft.com/office/powerpoint/2010/main" val="840069210"/>
              </p:ext>
            </p:extLst>
          </p:nvPr>
        </p:nvGraphicFramePr>
        <p:xfrm>
          <a:off x="0" y="0"/>
          <a:ext cx="9144000" cy="6728644"/>
        </p:xfrm>
        <a:graphic>
          <a:graphicData uri="http://schemas.openxmlformats.org/drawingml/2006/table">
            <a:tbl>
              <a:tblPr firstRow="1" firstCol="1" bandRow="1">
                <a:tableStyleId>{5C22544A-7EE6-4342-B048-85BDC9FD1C3A}</a:tableStyleId>
              </a:tblPr>
              <a:tblGrid>
                <a:gridCol w="9144000">
                  <a:extLst>
                    <a:ext uri="{9D8B030D-6E8A-4147-A177-3AD203B41FA5}">
                      <a16:colId xmlns:a16="http://schemas.microsoft.com/office/drawing/2014/main" val="2709746809"/>
                    </a:ext>
                  </a:extLst>
                </a:gridCol>
              </a:tblGrid>
              <a:tr h="339684">
                <a:tc>
                  <a:txBody>
                    <a:bodyPr/>
                    <a:lstStyle/>
                    <a:p>
                      <a:pPr algn="ctr">
                        <a:spcAft>
                          <a:spcPts val="0"/>
                        </a:spcAft>
                      </a:pPr>
                      <a:r>
                        <a:rPr lang="en-GB" sz="1900" b="1" dirty="0">
                          <a:solidFill>
                            <a:schemeClr val="bg1"/>
                          </a:solidFill>
                          <a:effectLst/>
                        </a:rPr>
                        <a:t>Paper</a:t>
                      </a:r>
                      <a:r>
                        <a:rPr lang="en-GB" sz="1900" dirty="0"/>
                        <a:t> 3: Crime and Deviance with Theory and Methods</a:t>
                      </a:r>
                      <a:endParaRPr lang="en-GB" sz="19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744043373"/>
                  </a:ext>
                </a:extLst>
              </a:tr>
              <a:tr h="1672989">
                <a:tc>
                  <a:txBody>
                    <a:bodyPr/>
                    <a:lstStyle/>
                    <a:p>
                      <a:pPr marL="0" lvl="0" indent="0" algn="l">
                        <a:spcAft>
                          <a:spcPts val="0"/>
                        </a:spcAft>
                        <a:buFont typeface="Wingdings 2" panose="05020102010507070707" pitchFamily="18" charset="2"/>
                        <a:buNone/>
                        <a:tabLst>
                          <a:tab pos="457200" algn="l"/>
                        </a:tabLst>
                      </a:pPr>
                      <a:r>
                        <a:rPr lang="en-GB" sz="1900" dirty="0"/>
                        <a:t>Theory &amp; Methods- Students must examine the following areas: </a:t>
                      </a:r>
                    </a:p>
                    <a:p>
                      <a:pPr marL="0" lvl="0" indent="0" algn="l">
                        <a:spcAft>
                          <a:spcPts val="0"/>
                        </a:spcAft>
                        <a:buFont typeface="Wingdings 2" panose="05020102010507070707" pitchFamily="18" charset="2"/>
                        <a:buNone/>
                        <a:tabLst>
                          <a:tab pos="457200" algn="l"/>
                        </a:tabLst>
                      </a:pPr>
                      <a:r>
                        <a:rPr lang="en-GB" sz="1900" dirty="0"/>
                        <a:t>• quantitative and qualitative methods of research; research design </a:t>
                      </a:r>
                    </a:p>
                    <a:p>
                      <a:pPr marL="0" lvl="0" indent="0" algn="l">
                        <a:spcAft>
                          <a:spcPts val="0"/>
                        </a:spcAft>
                        <a:buFont typeface="Wingdings 2" panose="05020102010507070707" pitchFamily="18" charset="2"/>
                        <a:buNone/>
                        <a:tabLst>
                          <a:tab pos="457200" algn="l"/>
                        </a:tabLst>
                      </a:pPr>
                      <a:r>
                        <a:rPr lang="en-GB" sz="1900" dirty="0"/>
                        <a:t>• sources of data, including questionnaires, interviews, participant and non-participant observation, experiments, documents and official statistics </a:t>
                      </a:r>
                    </a:p>
                    <a:p>
                      <a:pPr marL="0" lvl="0" indent="0" algn="l">
                        <a:spcAft>
                          <a:spcPts val="0"/>
                        </a:spcAft>
                        <a:buFont typeface="Wingdings 2" panose="05020102010507070707" pitchFamily="18" charset="2"/>
                        <a:buNone/>
                        <a:tabLst>
                          <a:tab pos="457200" algn="l"/>
                        </a:tabLst>
                      </a:pPr>
                      <a:r>
                        <a:rPr lang="en-GB" sz="1900" dirty="0"/>
                        <a:t>• the distinction between primary and secondary data, and between quantitative and qualitative data </a:t>
                      </a:r>
                    </a:p>
                    <a:p>
                      <a:pPr marL="0" lvl="0" indent="0" algn="l">
                        <a:spcAft>
                          <a:spcPts val="0"/>
                        </a:spcAft>
                        <a:buFont typeface="Wingdings 2" panose="05020102010507070707" pitchFamily="18" charset="2"/>
                        <a:buNone/>
                        <a:tabLst>
                          <a:tab pos="457200" algn="l"/>
                        </a:tabLst>
                      </a:pPr>
                      <a:r>
                        <a:rPr lang="en-GB" sz="1900" dirty="0"/>
                        <a:t>• the relationship between positivism, interpretivism and sociological methods; the nature of ‘social facts’</a:t>
                      </a:r>
                    </a:p>
                    <a:p>
                      <a:pPr marL="0" lvl="0" indent="0" algn="l">
                        <a:spcAft>
                          <a:spcPts val="0"/>
                        </a:spcAft>
                        <a:buFont typeface="Wingdings 2" panose="05020102010507070707" pitchFamily="18" charset="2"/>
                        <a:buNone/>
                        <a:tabLst>
                          <a:tab pos="457200" algn="l"/>
                        </a:tabLst>
                      </a:pPr>
                      <a:r>
                        <a:rPr lang="en-GB" sz="1900" dirty="0"/>
                        <a:t> • the theoretical, practical and ethical considerations influencing choice of topic, choice of method(s) and the conduct of research </a:t>
                      </a:r>
                    </a:p>
                    <a:p>
                      <a:pPr marL="0" lvl="0" indent="0" algn="l">
                        <a:spcAft>
                          <a:spcPts val="0"/>
                        </a:spcAft>
                        <a:buFont typeface="Wingdings 2" panose="05020102010507070707" pitchFamily="18" charset="2"/>
                        <a:buNone/>
                        <a:tabLst>
                          <a:tab pos="457200" algn="l"/>
                        </a:tabLst>
                      </a:pPr>
                      <a:r>
                        <a:rPr lang="en-GB" sz="1900" dirty="0"/>
                        <a:t>• consensus, conflict, structural and social action theories </a:t>
                      </a:r>
                    </a:p>
                    <a:p>
                      <a:pPr marL="0" lvl="0" indent="0" algn="l">
                        <a:spcAft>
                          <a:spcPts val="0"/>
                        </a:spcAft>
                        <a:buFont typeface="Wingdings 2" panose="05020102010507070707" pitchFamily="18" charset="2"/>
                        <a:buNone/>
                        <a:tabLst>
                          <a:tab pos="457200" algn="l"/>
                        </a:tabLst>
                      </a:pPr>
                      <a:r>
                        <a:rPr lang="en-GB" sz="1900" dirty="0"/>
                        <a:t>• the concepts of modernity and post-modernity in relation to sociological theory • the nature of science and the extent to which Sociology can be regarded as scientific </a:t>
                      </a:r>
                    </a:p>
                    <a:p>
                      <a:pPr marL="0" lvl="0" indent="0" algn="l">
                        <a:spcAft>
                          <a:spcPts val="0"/>
                        </a:spcAft>
                        <a:buFont typeface="Wingdings 2" panose="05020102010507070707" pitchFamily="18" charset="2"/>
                        <a:buNone/>
                        <a:tabLst>
                          <a:tab pos="457200" algn="l"/>
                        </a:tabLst>
                      </a:pPr>
                      <a:r>
                        <a:rPr lang="en-GB" sz="1900" dirty="0"/>
                        <a:t>• the relationship between theory and methods </a:t>
                      </a:r>
                    </a:p>
                    <a:p>
                      <a:pPr marL="0" lvl="0" indent="0" algn="l">
                        <a:spcAft>
                          <a:spcPts val="0"/>
                        </a:spcAft>
                        <a:buFont typeface="Wingdings 2" panose="05020102010507070707" pitchFamily="18" charset="2"/>
                        <a:buNone/>
                        <a:tabLst>
                          <a:tab pos="457200" algn="l"/>
                        </a:tabLst>
                      </a:pPr>
                      <a:r>
                        <a:rPr lang="en-GB" sz="1900" dirty="0"/>
                        <a:t>• debates about subjectivity, objectivity and value freedom </a:t>
                      </a:r>
                    </a:p>
                    <a:p>
                      <a:pPr marL="0" lvl="0" indent="0" algn="l">
                        <a:spcAft>
                          <a:spcPts val="0"/>
                        </a:spcAft>
                        <a:buFont typeface="Wingdings 2" panose="05020102010507070707" pitchFamily="18" charset="2"/>
                        <a:buNone/>
                        <a:tabLst>
                          <a:tab pos="457200" algn="l"/>
                        </a:tabLst>
                      </a:pPr>
                      <a:r>
                        <a:rPr lang="en-GB" sz="1900" dirty="0"/>
                        <a:t>• the relationship between Sociology and social policy</a:t>
                      </a:r>
                      <a:endParaRPr lang="en-GB" sz="19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1424335160"/>
                  </a:ext>
                </a:extLst>
              </a:tr>
              <a:tr h="679368">
                <a:tc>
                  <a:txBody>
                    <a:bodyPr/>
                    <a:lstStyle/>
                    <a:p>
                      <a:pPr marL="0" lvl="0" indent="0" algn="l">
                        <a:spcAft>
                          <a:spcPts val="0"/>
                        </a:spcAft>
                        <a:buFont typeface="Wingdings 2" panose="05020102010507070707" pitchFamily="18" charset="2"/>
                        <a:buNone/>
                        <a:tabLst>
                          <a:tab pos="457200" algn="l"/>
                        </a:tabLst>
                      </a:pPr>
                      <a:r>
                        <a:rPr lang="en-GB" sz="1900" dirty="0"/>
                        <a:t>Assessed</a:t>
                      </a:r>
                    </a:p>
                    <a:p>
                      <a:pPr marL="0" lvl="0" indent="0" algn="l">
                        <a:spcAft>
                          <a:spcPts val="0"/>
                        </a:spcAft>
                        <a:buFont typeface="Wingdings 2" panose="05020102010507070707" pitchFamily="18" charset="2"/>
                        <a:buNone/>
                        <a:tabLst>
                          <a:tab pos="457200" algn="l"/>
                        </a:tabLst>
                      </a:pPr>
                      <a:r>
                        <a:rPr lang="en-GB" sz="1900" dirty="0"/>
                        <a:t>2 hour written exam • 80 marks • 33.3% of A-level</a:t>
                      </a:r>
                      <a:endParaRPr lang="en-GB" sz="19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921393041"/>
                  </a:ext>
                </a:extLst>
              </a:tr>
              <a:tr h="1076632">
                <a:tc>
                  <a:txBody>
                    <a:bodyPr/>
                    <a:lstStyle/>
                    <a:p>
                      <a:pPr marL="0" lvl="0" indent="0" algn="l">
                        <a:spcAft>
                          <a:spcPts val="0"/>
                        </a:spcAft>
                        <a:buFont typeface="Wingdings 2" panose="05020102010507070707" pitchFamily="18" charset="2"/>
                        <a:buNone/>
                        <a:tabLst>
                          <a:tab pos="457200" algn="l"/>
                        </a:tabLst>
                      </a:pPr>
                      <a:r>
                        <a:rPr lang="en-GB" sz="1900" dirty="0"/>
                        <a:t>Questions </a:t>
                      </a:r>
                    </a:p>
                    <a:p>
                      <a:pPr marL="0" lvl="0" indent="0" algn="l">
                        <a:spcAft>
                          <a:spcPts val="0"/>
                        </a:spcAft>
                        <a:buFont typeface="Wingdings 2" panose="05020102010507070707" pitchFamily="18" charset="2"/>
                        <a:buNone/>
                        <a:tabLst>
                          <a:tab pos="457200" algn="l"/>
                        </a:tabLst>
                      </a:pPr>
                      <a:r>
                        <a:rPr lang="en-GB" sz="1900" dirty="0"/>
                        <a:t>Crime and Deviance: short answer and extended writing, 50 marks Theory and Methods: extended writing, 30 marks</a:t>
                      </a:r>
                      <a:endParaRPr lang="en-GB" sz="19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3987680745"/>
                  </a:ext>
                </a:extLst>
              </a:tr>
            </a:tbl>
          </a:graphicData>
        </a:graphic>
      </p:graphicFrame>
    </p:spTree>
    <p:extLst>
      <p:ext uri="{BB962C8B-B14F-4D97-AF65-F5344CB8AC3E}">
        <p14:creationId xmlns:p14="http://schemas.microsoft.com/office/powerpoint/2010/main" val="203885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1|2.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2099</TotalTime>
  <Words>1513</Words>
  <Application>Microsoft Office PowerPoint</Application>
  <PresentationFormat>On-screen Show (4:3)</PresentationFormat>
  <Paragraphs>154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 2</vt:lpstr>
      <vt:lpstr>Office Theme</vt:lpstr>
      <vt:lpstr>Post 16 Induction Day Welcome to Sociology</vt:lpstr>
      <vt:lpstr>ABOUT THIS 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 bring to your first lesson</vt:lpstr>
      <vt:lpstr>STUDENT REQUIREMENTS:  </vt:lpstr>
      <vt:lpstr>PRIVATE  STUDY </vt:lpstr>
      <vt:lpstr>WHAT NOW?</vt:lpstr>
    </vt:vector>
  </TitlesOfParts>
  <Company>queensmead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Lesley</dc:creator>
  <cp:lastModifiedBy>Ms N Bennett</cp:lastModifiedBy>
  <cp:revision>189</cp:revision>
  <dcterms:created xsi:type="dcterms:W3CDTF">2008-04-27T06:58:22Z</dcterms:created>
  <dcterms:modified xsi:type="dcterms:W3CDTF">2021-06-18T10:07:14Z</dcterms:modified>
</cp:coreProperties>
</file>